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7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4EA2-F02E-48DD-A8F3-028588734995}" type="datetimeFigureOut">
              <a:rPr lang="en-GB" smtClean="0"/>
              <a:pPr/>
              <a:t>24/08/2017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261A7-BE89-475C-A251-CE6190F3D4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433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4EA2-F02E-48DD-A8F3-028588734995}" type="datetimeFigureOut">
              <a:rPr lang="en-GB" smtClean="0"/>
              <a:pPr/>
              <a:t>24/08/2017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261A7-BE89-475C-A251-CE6190F3D4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911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4EA2-F02E-48DD-A8F3-028588734995}" type="datetimeFigureOut">
              <a:rPr lang="en-GB" smtClean="0"/>
              <a:pPr/>
              <a:t>24/08/2017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261A7-BE89-475C-A251-CE6190F3D4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375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4EA2-F02E-48DD-A8F3-028588734995}" type="datetimeFigureOut">
              <a:rPr lang="en-GB" smtClean="0"/>
              <a:pPr/>
              <a:t>24/08/2017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261A7-BE89-475C-A251-CE6190F3D4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674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4EA2-F02E-48DD-A8F3-028588734995}" type="datetimeFigureOut">
              <a:rPr lang="en-GB" smtClean="0"/>
              <a:pPr/>
              <a:t>24/08/2017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261A7-BE89-475C-A251-CE6190F3D4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118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4EA2-F02E-48DD-A8F3-028588734995}" type="datetimeFigureOut">
              <a:rPr lang="en-GB" smtClean="0"/>
              <a:pPr/>
              <a:t>24/08/2017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261A7-BE89-475C-A251-CE6190F3D4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948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4EA2-F02E-48DD-A8F3-028588734995}" type="datetimeFigureOut">
              <a:rPr lang="en-GB" smtClean="0"/>
              <a:pPr/>
              <a:t>24/08/2017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261A7-BE89-475C-A251-CE6190F3D4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695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4EA2-F02E-48DD-A8F3-028588734995}" type="datetimeFigureOut">
              <a:rPr lang="en-GB" smtClean="0"/>
              <a:pPr/>
              <a:t>24/08/2017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261A7-BE89-475C-A251-CE6190F3D4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476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4EA2-F02E-48DD-A8F3-028588734995}" type="datetimeFigureOut">
              <a:rPr lang="en-GB" smtClean="0"/>
              <a:pPr/>
              <a:t>24/08/2017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261A7-BE89-475C-A251-CE6190F3D4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822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4EA2-F02E-48DD-A8F3-028588734995}" type="datetimeFigureOut">
              <a:rPr lang="en-GB" smtClean="0"/>
              <a:pPr/>
              <a:t>24/08/2017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261A7-BE89-475C-A251-CE6190F3D4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111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4EA2-F02E-48DD-A8F3-028588734995}" type="datetimeFigureOut">
              <a:rPr lang="en-GB" smtClean="0"/>
              <a:pPr/>
              <a:t>24/08/2017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261A7-BE89-475C-A251-CE6190F3D4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138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F4EA2-F02E-48DD-A8F3-028588734995}" type="datetimeFigureOut">
              <a:rPr lang="en-GB" smtClean="0"/>
              <a:pPr/>
              <a:t>24/08/2017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261A7-BE89-475C-A251-CE6190F3D4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995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.uk/url?sa=i&amp;rct=j&amp;q=&amp;esrc=s&amp;frm=1&amp;source=images&amp;cd=&amp;cad=rja&amp;uact=8&amp;ved=0CAcQjRw&amp;url=http://www.british-history.ac.uk/rchme/cambs/pp25-37&amp;ei=iDt3Va33GOyP7Aa-nYPoBA&amp;psig=AFQjCNG5w6jyNHR09Ac9nIvyXyIZFhK1gw&amp;ust=1433963673077897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92080" y="1052736"/>
            <a:ext cx="367240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600" b="1" dirty="0">
              <a:solidFill>
                <a:schemeClr val="bg1"/>
              </a:solidFill>
              <a:latin typeface="Palatino Linotype" pitchFamily="18" charset="0"/>
            </a:endParaRPr>
          </a:p>
          <a:p>
            <a:r>
              <a:rPr lang="en-GB" sz="3600" b="1" dirty="0">
                <a:solidFill>
                  <a:schemeClr val="bg1"/>
                </a:solidFill>
                <a:latin typeface="Palatino Linotype" pitchFamily="18" charset="0"/>
              </a:rPr>
              <a:t>Preparation, practice and lessons learnt: </a:t>
            </a:r>
          </a:p>
          <a:p>
            <a:r>
              <a:rPr lang="en-GB" sz="2800" i="1" dirty="0">
                <a:solidFill>
                  <a:schemeClr val="bg1"/>
                </a:solidFill>
                <a:latin typeface="Palatino Linotype" pitchFamily="18" charset="0"/>
              </a:rPr>
              <a:t>before and after the Old Library flood at Christ’s College, July 2015</a:t>
            </a:r>
          </a:p>
          <a:p>
            <a:endParaRPr lang="en-GB" dirty="0"/>
          </a:p>
        </p:txBody>
      </p:sp>
      <p:pic>
        <p:nvPicPr>
          <p:cNvPr id="1026" name="Picture 2" descr="G:\Photographs\Conservation photos\July 2015 flood\Flood photos (1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5045714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292080" y="6021288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  <a:latin typeface="Palatino Linotype" pitchFamily="18" charset="0"/>
              </a:rPr>
              <a:t>James Smith</a:t>
            </a:r>
          </a:p>
          <a:p>
            <a:pPr algn="r"/>
            <a:r>
              <a:rPr lang="en-GB" dirty="0">
                <a:solidFill>
                  <a:schemeClr val="bg1"/>
                </a:solidFill>
                <a:latin typeface="Palatino Linotype" pitchFamily="18" charset="0"/>
              </a:rPr>
              <a:t>Charlotte</a:t>
            </a:r>
            <a:r>
              <a:rPr lang="en-GB" dirty="0">
                <a:latin typeface="Palatino Linotype" pitchFamily="18" charset="0"/>
              </a:rPr>
              <a:t> </a:t>
            </a:r>
            <a:r>
              <a:rPr lang="en-GB" dirty="0">
                <a:solidFill>
                  <a:schemeClr val="bg1"/>
                </a:solidFill>
                <a:latin typeface="Palatino Linotype" pitchFamily="18" charset="0"/>
              </a:rPr>
              <a:t>Hoare</a:t>
            </a:r>
          </a:p>
        </p:txBody>
      </p:sp>
      <p:pic>
        <p:nvPicPr>
          <p:cNvPr id="2" name="Picture 2" descr="G:\Admin\Crests, &amp; Letterhead\Crests\OL_Guide_Cre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9774" y="0"/>
            <a:ext cx="1154226" cy="1340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283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5400000">
            <a:off x="1925960" y="-1665312"/>
            <a:ext cx="720080" cy="4572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 pitchFamily="18" charset="0"/>
                <a:ea typeface="+mj-ea"/>
                <a:cs typeface="+mj-cs"/>
              </a:rPr>
              <a:t>Lessons learnt #3 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23528" y="1600200"/>
            <a:ext cx="4896544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900" b="1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Longer term considerations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400" b="1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  <a:p>
            <a:pPr marL="457200" indent="-4572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400" dirty="0">
                <a:latin typeface="Palatino Linotype" pitchFamily="18" charset="0"/>
              </a:rPr>
              <a:t>Disaster ‘fall out’: budgets and conservation</a:t>
            </a:r>
          </a:p>
          <a:p>
            <a:pPr marL="457200" indent="-457200">
              <a:spcBef>
                <a:spcPct val="20000"/>
              </a:spcBef>
            </a:pPr>
            <a:endParaRPr lang="en-GB" sz="2400" dirty="0">
              <a:latin typeface="Palatino Linotype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400" dirty="0">
                <a:latin typeface="Palatino Linotype" pitchFamily="18" charset="0"/>
              </a:rPr>
              <a:t>Environmental monitoring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40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400" dirty="0">
                <a:latin typeface="Palatino Linotype" pitchFamily="18" charset="0"/>
              </a:rPr>
              <a:t>Follow up on specific issues</a:t>
            </a:r>
            <a:endParaRPr kumimoji="0" lang="en-GB" sz="240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40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pic>
        <p:nvPicPr>
          <p:cNvPr id="2050" name="Picture 2" descr="Image result for tiny t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916832"/>
            <a:ext cx="3717621" cy="288032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 rot="5400000">
            <a:off x="4355976" y="2069976"/>
            <a:ext cx="432048" cy="9144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2845837" y="-2034077"/>
            <a:ext cx="720080" cy="546855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 rot="5400000">
            <a:off x="4355976" y="2069976"/>
            <a:ext cx="432048" cy="9144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 pitchFamily="18" charset="0"/>
                <a:ea typeface="+mj-ea"/>
                <a:cs typeface="+mj-cs"/>
              </a:rPr>
              <a:t>Top</a:t>
            </a:r>
            <a:r>
              <a:rPr kumimoji="0" lang="en-GB" sz="4400" b="0" i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 pitchFamily="18" charset="0"/>
                <a:ea typeface="+mj-ea"/>
                <a:cs typeface="+mj-cs"/>
              </a:rPr>
              <a:t> tips</a:t>
            </a:r>
            <a:endParaRPr kumimoji="0" lang="en-GB" sz="32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124744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i="1" dirty="0">
                <a:solidFill>
                  <a:srgbClr val="FF0000"/>
                </a:solidFill>
                <a:latin typeface="Palatino Linotype" panose="02040502050505030304" pitchFamily="18" charset="0"/>
              </a:rPr>
              <a:t>Before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Palatino Linotype" panose="02040502050505030304" pitchFamily="18" charset="0"/>
              </a:rPr>
              <a:t>Take photographs and visit locations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Palatino Linotype" panose="02040502050505030304" pitchFamily="18" charset="0"/>
              </a:rPr>
              <a:t>Integrate disaster plan into staff induction procedures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Palatino Linotype" panose="02040502050505030304" pitchFamily="18" charset="0"/>
              </a:rPr>
              <a:t>Consider ready-made templates to keep track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Palatino Linotype" panose="02040502050505030304" pitchFamily="18" charset="0"/>
              </a:rPr>
              <a:t>Know what is ‘normal’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Palatino Linotype" panose="02040502050505030304" pitchFamily="18" charset="0"/>
              </a:rPr>
              <a:t>Consider what resources might be stretched across an institution in the event of a disaster</a:t>
            </a:r>
          </a:p>
          <a:p>
            <a:endParaRPr lang="en-GB" sz="2200" dirty="0">
              <a:latin typeface="Palatino Linotype" panose="02040502050505030304" pitchFamily="18" charset="0"/>
            </a:endParaRPr>
          </a:p>
          <a:p>
            <a:r>
              <a:rPr lang="en-GB" sz="2200" i="1" dirty="0">
                <a:solidFill>
                  <a:srgbClr val="FF0000"/>
                </a:solidFill>
                <a:latin typeface="Palatino Linotype" panose="02040502050505030304" pitchFamily="18" charset="0"/>
              </a:rPr>
              <a:t>During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Palatino Linotype" panose="02040502050505030304" pitchFamily="18" charset="0"/>
              </a:rPr>
              <a:t>Quick discovery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Palatino Linotype" panose="02040502050505030304" pitchFamily="18" charset="0"/>
              </a:rPr>
              <a:t>Salvage areas – close, secure, available for prolonged period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>
              <a:latin typeface="Palatino Linotype" panose="02040502050505030304" pitchFamily="18" charset="0"/>
            </a:endParaRPr>
          </a:p>
          <a:p>
            <a:r>
              <a:rPr lang="en-GB" sz="2200" i="1" dirty="0">
                <a:solidFill>
                  <a:srgbClr val="FF0000"/>
                </a:solidFill>
                <a:latin typeface="Palatino Linotype" panose="02040502050505030304" pitchFamily="18" charset="0"/>
              </a:rPr>
              <a:t>After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Palatino Linotype" panose="02040502050505030304" pitchFamily="18" charset="0"/>
              </a:rPr>
              <a:t>Keep your institution involved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Palatino Linotype" panose="02040502050505030304" pitchFamily="18" charset="0"/>
              </a:rPr>
              <a:t>Update plans as soon as possible</a:t>
            </a:r>
          </a:p>
          <a:p>
            <a:endParaRPr lang="en-GB" sz="2200" i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Photographs\Libraries@Cambridge photographs\5597105703_247df23d40_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505" y="0"/>
            <a:ext cx="6636990" cy="6858000"/>
          </a:xfrm>
          <a:prstGeom prst="rect">
            <a:avLst/>
          </a:prstGeom>
          <a:noFill/>
          <a:ln w="476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5400000">
            <a:off x="4355976" y="2069976"/>
            <a:ext cx="432048" cy="9144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93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british-history.ac.uk/sites/default/files/publications/pubid-1307/images/fig28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80" y="476672"/>
            <a:ext cx="8532440" cy="580526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 rot="611669">
            <a:off x="549364" y="2950598"/>
            <a:ext cx="539704" cy="280065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 rot="5400000">
            <a:off x="4355976" y="2069976"/>
            <a:ext cx="432048" cy="9144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584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63" y="908720"/>
            <a:ext cx="4463925" cy="5184576"/>
          </a:xfrm>
        </p:spPr>
      </p:pic>
      <p:sp>
        <p:nvSpPr>
          <p:cNvPr id="6" name="Rectangle 5"/>
          <p:cNvSpPr/>
          <p:nvPr/>
        </p:nvSpPr>
        <p:spPr>
          <a:xfrm rot="5400000">
            <a:off x="4355976" y="2069976"/>
            <a:ext cx="432048" cy="9144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 rot="5400000">
            <a:off x="1853952" y="-1377280"/>
            <a:ext cx="720080" cy="442798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200" i="1" dirty="0">
                <a:solidFill>
                  <a:schemeClr val="bg1"/>
                </a:solidFill>
                <a:latin typeface="Palatino Linotype" pitchFamily="18" charset="0"/>
              </a:rPr>
              <a:t>Disaster preparedness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1879210"/>
            <a:ext cx="44644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Palatino Linotype" panose="02040502050505030304" pitchFamily="18" charset="0"/>
              </a:rPr>
              <a:t>Change of staff/modification of Old Library’s function prompted re-appraisal</a:t>
            </a:r>
          </a:p>
          <a:p>
            <a:endParaRPr lang="en-GB" sz="2200" dirty="0">
              <a:latin typeface="Palatino Linotype" panose="02040502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Palatino Linotype" panose="02040502050505030304" pitchFamily="18" charset="0"/>
              </a:rPr>
              <a:t>Greater liaison with College Maintenance department to produce a more thorough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>
              <a:latin typeface="Palatino Linotype" panose="02040502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Palatino Linotype" panose="02040502050505030304" pitchFamily="18" charset="0"/>
              </a:rPr>
              <a:t>Wider distribution of disaster plan within College</a:t>
            </a:r>
          </a:p>
          <a:p>
            <a:endParaRPr lang="en-GB" sz="2200" dirty="0">
              <a:latin typeface="Palatino Linotype" panose="02040502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43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 contras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0"/>
            <a:ext cx="4499992" cy="6858000"/>
          </a:xfrm>
        </p:spPr>
      </p:pic>
      <p:sp>
        <p:nvSpPr>
          <p:cNvPr id="6" name="Rectangle 5"/>
          <p:cNvSpPr/>
          <p:nvPr/>
        </p:nvSpPr>
        <p:spPr>
          <a:xfrm rot="5400000">
            <a:off x="4355976" y="2069976"/>
            <a:ext cx="432048" cy="9144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 rot="5400000">
            <a:off x="1133872" y="-1003548"/>
            <a:ext cx="720080" cy="298782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980728"/>
          </a:xfrm>
        </p:spPr>
        <p:txBody>
          <a:bodyPr anchor="ctr">
            <a:normAutofit/>
          </a:bodyPr>
          <a:lstStyle/>
          <a:p>
            <a:r>
              <a:rPr lang="en-GB" sz="3200" i="1" dirty="0">
                <a:solidFill>
                  <a:schemeClr val="bg1"/>
                </a:solidFill>
                <a:latin typeface="Palatino Linotype" pitchFamily="18" charset="0"/>
              </a:rPr>
              <a:t>The disaster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868189"/>
            <a:ext cx="449999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latin typeface="Palatino Linotype" panose="02040502050505030304" pitchFamily="18" charset="0"/>
              </a:rPr>
              <a:t>17 July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Palatino Linotype" panose="02040502050505030304" pitchFamily="18" charset="0"/>
              </a:rPr>
              <a:t>Cambridge hit by torrential rains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Palatino Linotype" panose="02040502050505030304" pitchFamily="18" charset="0"/>
              </a:rPr>
              <a:t>Discovery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Palatino Linotype" panose="02040502050505030304" pitchFamily="18" charset="0"/>
              </a:rPr>
              <a:t>Extraction of affected books (308) to ‘airing/drying rooms’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Palatino Linotype" panose="02040502050505030304" pitchFamily="18" charset="0"/>
              </a:rPr>
              <a:t>Identification of books requiring freeze-drying treatment by CCCC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Palatino Linotype" panose="02040502050505030304" pitchFamily="18" charset="0"/>
              </a:rPr>
              <a:t>Removal of isolated books by Harwell for freeze-drying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Palatino Linotype" panose="02040502050505030304" pitchFamily="18" charset="0"/>
              </a:rPr>
              <a:t>Dehumidification of Old Library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Palatino Linotype" panose="02040502050505030304" pitchFamily="18" charset="0"/>
            </a:endParaRPr>
          </a:p>
          <a:p>
            <a:r>
              <a:rPr lang="en-GB" sz="2000" dirty="0">
                <a:solidFill>
                  <a:srgbClr val="FF0000"/>
                </a:solidFill>
                <a:latin typeface="Palatino Linotype" panose="02040502050505030304" pitchFamily="18" charset="0"/>
              </a:rPr>
              <a:t>18 July – 4 August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Palatino Linotype" panose="02040502050505030304" pitchFamily="18" charset="0"/>
              </a:rPr>
              <a:t>Continued 24-hour monitoring of humidity of Old Library with assistance from night porters</a:t>
            </a:r>
          </a:p>
          <a:p>
            <a:endParaRPr lang="en-GB" sz="2000" dirty="0">
              <a:latin typeface="Palatino Linotype" panose="02040502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Palatino Linotype" panose="02040502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86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 contras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0"/>
            <a:ext cx="4499992" cy="6858000"/>
          </a:xfrm>
        </p:spPr>
      </p:pic>
      <p:sp>
        <p:nvSpPr>
          <p:cNvPr id="6" name="Rectangle 5"/>
          <p:cNvSpPr/>
          <p:nvPr/>
        </p:nvSpPr>
        <p:spPr>
          <a:xfrm rot="5400000">
            <a:off x="4355976" y="2069976"/>
            <a:ext cx="432048" cy="9144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 rot="5400000">
            <a:off x="1133872" y="-1003548"/>
            <a:ext cx="720080" cy="298782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980728"/>
          </a:xfrm>
        </p:spPr>
        <p:txBody>
          <a:bodyPr anchor="ctr">
            <a:normAutofit/>
          </a:bodyPr>
          <a:lstStyle/>
          <a:p>
            <a:r>
              <a:rPr lang="en-GB" sz="3200" i="1" dirty="0">
                <a:solidFill>
                  <a:schemeClr val="bg1"/>
                </a:solidFill>
                <a:latin typeface="Palatino Linotype" pitchFamily="18" charset="0"/>
              </a:rPr>
              <a:t>The disaster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868189"/>
            <a:ext cx="4499992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1500" dirty="0">
              <a:latin typeface="Palatino Linotype" panose="02040502050505030304" pitchFamily="18" charset="0"/>
            </a:endParaRPr>
          </a:p>
          <a:p>
            <a:r>
              <a:rPr lang="en-GB" sz="2000" dirty="0">
                <a:solidFill>
                  <a:srgbClr val="FF0000"/>
                </a:solidFill>
                <a:latin typeface="Palatino Linotype" panose="02040502050505030304" pitchFamily="18" charset="0"/>
              </a:rPr>
              <a:t>23 September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Palatino Linotype" panose="02040502050505030304" pitchFamily="18" charset="0"/>
              </a:rPr>
              <a:t>Return of freeze-dried books from Harwell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Palatino Linotype" panose="02040502050505030304" pitchFamily="18" charset="0"/>
            </a:endParaRPr>
          </a:p>
          <a:p>
            <a:r>
              <a:rPr lang="en-GB" sz="2000" dirty="0">
                <a:solidFill>
                  <a:srgbClr val="FF0000"/>
                </a:solidFill>
                <a:latin typeface="Palatino Linotype" panose="02040502050505030304" pitchFamily="18" charset="0"/>
              </a:rPr>
              <a:t>2 October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Palatino Linotype" panose="02040502050505030304" pitchFamily="18" charset="0"/>
              </a:rPr>
              <a:t>Assessment of books returned from Harwell by external conservator: 26 removed in order to undertake conservation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Palatino Linotype" panose="02040502050505030304" pitchFamily="18" charset="0"/>
            </a:endParaRPr>
          </a:p>
          <a:p>
            <a:r>
              <a:rPr lang="en-GB" sz="2000" dirty="0">
                <a:solidFill>
                  <a:srgbClr val="FF0000"/>
                </a:solidFill>
                <a:latin typeface="Palatino Linotype" panose="02040502050505030304" pitchFamily="18" charset="0"/>
              </a:rPr>
              <a:t>December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Palatino Linotype" panose="02040502050505030304" pitchFamily="18" charset="0"/>
              </a:rPr>
              <a:t>Return of conserved books from external conservator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Palatino Linotype" panose="02040502050505030304" pitchFamily="18" charset="0"/>
              </a:rPr>
              <a:t>Production of report for submission to Library Committee and Finance Department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Palatino Linotype" panose="02040502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Palatino Linotype" panose="02040502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13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Photographs\Conservation photos\July 2015 flood\Flood photos (10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6632"/>
            <a:ext cx="4392488" cy="651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88640"/>
            <a:ext cx="4224470" cy="316835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41829"/>
            <a:ext cx="4224470" cy="3168352"/>
          </a:xfrm>
        </p:spPr>
      </p:pic>
    </p:spTree>
    <p:extLst>
      <p:ext uri="{BB962C8B-B14F-4D97-AF65-F5344CB8AC3E}">
        <p14:creationId xmlns:p14="http://schemas.microsoft.com/office/powerpoint/2010/main" val="1931727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5400000">
            <a:off x="1925960" y="-1449288"/>
            <a:ext cx="720080" cy="4572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i="1" dirty="0">
                <a:solidFill>
                  <a:schemeClr val="bg1"/>
                </a:solidFill>
                <a:latin typeface="Palatino Linotype" pitchFamily="18" charset="0"/>
              </a:rPr>
              <a:t>Lessons learnt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06888" cy="4525963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Disaster plans work!</a:t>
            </a:r>
          </a:p>
          <a:p>
            <a:pPr marL="457200" indent="-457200">
              <a:buNone/>
            </a:pPr>
            <a:endParaRPr lang="en-GB" sz="2400" b="1" dirty="0">
              <a:latin typeface="Palatino Linotype" pitchFamily="18" charset="0"/>
            </a:endParaRPr>
          </a:p>
          <a:p>
            <a:pPr marL="457200" indent="-457200"/>
            <a:r>
              <a:rPr lang="en-GB" sz="2400" dirty="0">
                <a:latin typeface="Palatino Linotype" pitchFamily="18" charset="0"/>
              </a:rPr>
              <a:t>Structure, schedule and prioritisation - easily forgotten in the heat of the moment </a:t>
            </a:r>
          </a:p>
          <a:p>
            <a:pPr marL="457200" indent="-457200"/>
            <a:endParaRPr lang="en-GB" sz="2400" dirty="0">
              <a:latin typeface="Palatino Linotype" pitchFamily="18" charset="0"/>
            </a:endParaRPr>
          </a:p>
          <a:p>
            <a:pPr marL="457200" indent="-457200"/>
            <a:r>
              <a:rPr lang="en-GB" sz="2400" dirty="0">
                <a:latin typeface="Palatino Linotype" pitchFamily="18" charset="0"/>
              </a:rPr>
              <a:t>Deal with the nitty-gritty</a:t>
            </a:r>
          </a:p>
          <a:p>
            <a:pPr marL="457200" indent="-457200"/>
            <a:endParaRPr lang="en-GB" sz="2400" dirty="0">
              <a:latin typeface="Palatino Linotype" pitchFamily="18" charset="0"/>
            </a:endParaRPr>
          </a:p>
          <a:p>
            <a:pPr marL="457200" indent="-457200"/>
            <a:r>
              <a:rPr lang="en-GB" sz="2400" dirty="0">
                <a:latin typeface="Palatino Linotype" pitchFamily="18" charset="0"/>
              </a:rPr>
              <a:t>Be familiar with the practicalities</a:t>
            </a:r>
          </a:p>
          <a:p>
            <a:pPr marL="457200" indent="-457200"/>
            <a:endParaRPr lang="en-GB" sz="2000" dirty="0">
              <a:latin typeface="Palatino Linotype" pitchFamily="18" charset="0"/>
            </a:endParaRPr>
          </a:p>
          <a:p>
            <a:pPr marL="457200" indent="-457200"/>
            <a:endParaRPr lang="en-GB" sz="2000" dirty="0">
              <a:latin typeface="Palatino Linotype" pitchFamily="18" charset="0"/>
            </a:endParaRPr>
          </a:p>
          <a:p>
            <a:pPr marL="457200" indent="-457200"/>
            <a:endParaRPr lang="en-GB" sz="2000" dirty="0">
              <a:latin typeface="Palatino Linotype" pitchFamily="18" charset="0"/>
            </a:endParaRPr>
          </a:p>
          <a:p>
            <a:pPr marL="457200" indent="-457200"/>
            <a:endParaRPr lang="en-GB" sz="2000" dirty="0">
              <a:latin typeface="Palatino Linotype" pitchFamily="18" charset="0"/>
            </a:endParaRPr>
          </a:p>
          <a:p>
            <a:pPr marL="457200" indent="-457200"/>
            <a:endParaRPr lang="en-GB" sz="2000" dirty="0">
              <a:latin typeface="Palatino Linotype" pitchFamily="18" charset="0"/>
            </a:endParaRPr>
          </a:p>
          <a:p>
            <a:pPr marL="457200" indent="-457200"/>
            <a:endParaRPr lang="en-GB" sz="2000" dirty="0">
              <a:latin typeface="Palatino Linotype" pitchFamily="18" charset="0"/>
            </a:endParaRPr>
          </a:p>
          <a:p>
            <a:pPr marL="457200" indent="-457200"/>
            <a:endParaRPr lang="en-GB" sz="2000" dirty="0">
              <a:latin typeface="Palatino Linotype" pitchFamily="18" charset="0"/>
            </a:endParaRPr>
          </a:p>
          <a:p>
            <a:pPr marL="457200" indent="-457200"/>
            <a:endParaRPr lang="en-GB" sz="2000" dirty="0">
              <a:latin typeface="Palatino Linotype" pitchFamily="18" charset="0"/>
            </a:endParaRPr>
          </a:p>
          <a:p>
            <a:pPr marL="457200" indent="-457200"/>
            <a:endParaRPr lang="en-GB" sz="2000" b="1" dirty="0">
              <a:latin typeface="Palatino Linotype" pitchFamily="18" charset="0"/>
            </a:endParaRPr>
          </a:p>
          <a:p>
            <a:pPr marL="457200" indent="-457200"/>
            <a:endParaRPr lang="en-GB" sz="2000" b="1" dirty="0">
              <a:latin typeface="Palatino Linotype" pitchFamily="18" charset="0"/>
            </a:endParaRPr>
          </a:p>
          <a:p>
            <a:pPr marL="457200" indent="-457200"/>
            <a:endParaRPr lang="en-GB" sz="2000" b="1" dirty="0">
              <a:latin typeface="Palatino Linotype" pitchFamily="18" charset="0"/>
            </a:endParaRPr>
          </a:p>
        </p:txBody>
      </p:sp>
      <p:sp>
        <p:nvSpPr>
          <p:cNvPr id="5122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24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6" name="Picture 6" descr="http://jfg-nc.com/wordpress/wp-content/uploads/2016/03/Dollarphotoclub_92546140.jpg"/>
          <p:cNvPicPr>
            <a:picLocks noChangeAspect="1" noChangeArrowheads="1"/>
          </p:cNvPicPr>
          <p:nvPr/>
        </p:nvPicPr>
        <p:blipFill>
          <a:blip r:embed="rId2" cstate="print"/>
          <a:srcRect l="35218"/>
          <a:stretch>
            <a:fillRect/>
          </a:stretch>
        </p:blipFill>
        <p:spPr bwMode="auto">
          <a:xfrm>
            <a:off x="5508104" y="1700808"/>
            <a:ext cx="3635896" cy="374204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 rot="5400000">
            <a:off x="4355976" y="2069976"/>
            <a:ext cx="432048" cy="9144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53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1925960" y="-1665312"/>
            <a:ext cx="720080" cy="4572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 pitchFamily="18" charset="0"/>
                <a:ea typeface="+mj-ea"/>
                <a:cs typeface="+mj-cs"/>
              </a:rPr>
              <a:t>Lessons learnt #2 </a:t>
            </a:r>
          </a:p>
        </p:txBody>
      </p:sp>
      <p:pic>
        <p:nvPicPr>
          <p:cNvPr id="3074" name="Picture 2" descr="Image result for christs colle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9544" y="1196752"/>
            <a:ext cx="4104456" cy="3672408"/>
          </a:xfrm>
          <a:prstGeom prst="rect">
            <a:avLst/>
          </a:prstGeom>
          <a:noFill/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4690864" cy="4525963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0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Importance</a:t>
            </a:r>
            <a:r>
              <a:rPr lang="en-GB" sz="3000" b="1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 of liaison with the wider organisation</a:t>
            </a:r>
            <a:endParaRPr kumimoji="0" lang="en-GB" sz="3000" b="1" i="0" u="none" strike="noStrike" kern="1200" cap="none" spc="0" normalizeH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400" b="1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Interdependence with the rest of College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2400" dirty="0">
              <a:latin typeface="Palatino Linotype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Awareness is not the same as comprehension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400" dirty="0">
              <a:latin typeface="Palatino Linotype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400" dirty="0">
                <a:latin typeface="Palatino Linotype" pitchFamily="18" charset="0"/>
              </a:rPr>
              <a:t>On the day: d</a:t>
            </a:r>
            <a:r>
              <a:rPr kumimoji="0" lang="en-GB" sz="2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isaster</a:t>
            </a:r>
            <a:r>
              <a:rPr kumimoji="0" lang="en-GB" sz="2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 is unlikely to be isolated to the Library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40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 rot="5400000">
            <a:off x="4355976" y="2069976"/>
            <a:ext cx="432048" cy="9144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388</TotalTime>
  <Words>329</Words>
  <Application>Microsoft Office PowerPoint</Application>
  <PresentationFormat>On-screen Show (4:3)</PresentationFormat>
  <Paragraphs>105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Palatino Linotype</vt:lpstr>
      <vt:lpstr>Office Theme</vt:lpstr>
      <vt:lpstr>PowerPoint Presentation</vt:lpstr>
      <vt:lpstr>PowerPoint Presentation</vt:lpstr>
      <vt:lpstr>PowerPoint Presentation</vt:lpstr>
      <vt:lpstr>Disaster preparedness</vt:lpstr>
      <vt:lpstr>The disaster</vt:lpstr>
      <vt:lpstr>The disaster</vt:lpstr>
      <vt:lpstr>PowerPoint Presentation</vt:lpstr>
      <vt:lpstr>Lessons learnt #1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Hoare</dc:creator>
  <cp:lastModifiedBy>James</cp:lastModifiedBy>
  <cp:revision>43</cp:revision>
  <dcterms:created xsi:type="dcterms:W3CDTF">2017-08-16T13:12:51Z</dcterms:created>
  <dcterms:modified xsi:type="dcterms:W3CDTF">2017-08-24T16:11:35Z</dcterms:modified>
</cp:coreProperties>
</file>