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sldIdLst>
    <p:sldId id="256" r:id="rId2"/>
    <p:sldId id="263" r:id="rId3"/>
    <p:sldId id="264" r:id="rId4"/>
    <p:sldId id="274" r:id="rId5"/>
    <p:sldId id="275" r:id="rId6"/>
    <p:sldId id="272" r:id="rId7"/>
    <p:sldId id="257" r:id="rId8"/>
    <p:sldId id="271" r:id="rId9"/>
    <p:sldId id="259" r:id="rId10"/>
    <p:sldId id="267" r:id="rId11"/>
    <p:sldId id="266" r:id="rId12"/>
    <p:sldId id="270" r:id="rId13"/>
    <p:sldId id="260" r:id="rId14"/>
    <p:sldId id="261" r:id="rId15"/>
    <p:sldId id="268" r:id="rId16"/>
    <p:sldId id="262" r:id="rId17"/>
    <p:sldId id="276" r:id="rId18"/>
    <p:sldId id="269" r:id="rId19"/>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New Roman"/>
        <a:ea typeface="+mn-ea"/>
        <a:cs typeface="+mn-cs"/>
      </a:defRPr>
    </a:lvl1pPr>
    <a:lvl2pPr marL="457200" algn="l" rtl="0" eaLnBrk="0" fontAlgn="base" hangingPunct="0">
      <a:spcBef>
        <a:spcPct val="0"/>
      </a:spcBef>
      <a:spcAft>
        <a:spcPct val="0"/>
      </a:spcAft>
      <a:defRPr sz="2400" kern="1200">
        <a:solidFill>
          <a:schemeClr val="tx1"/>
        </a:solidFill>
        <a:latin typeface="Times New Roman"/>
        <a:ea typeface="+mn-ea"/>
        <a:cs typeface="+mn-cs"/>
      </a:defRPr>
    </a:lvl2pPr>
    <a:lvl3pPr marL="914400" algn="l" rtl="0" eaLnBrk="0" fontAlgn="base" hangingPunct="0">
      <a:spcBef>
        <a:spcPct val="0"/>
      </a:spcBef>
      <a:spcAft>
        <a:spcPct val="0"/>
      </a:spcAft>
      <a:defRPr sz="2400" kern="1200">
        <a:solidFill>
          <a:schemeClr val="tx1"/>
        </a:solidFill>
        <a:latin typeface="Times New Roman"/>
        <a:ea typeface="+mn-ea"/>
        <a:cs typeface="+mn-cs"/>
      </a:defRPr>
    </a:lvl3pPr>
    <a:lvl4pPr marL="1371600" algn="l" rtl="0" eaLnBrk="0" fontAlgn="base" hangingPunct="0">
      <a:spcBef>
        <a:spcPct val="0"/>
      </a:spcBef>
      <a:spcAft>
        <a:spcPct val="0"/>
      </a:spcAft>
      <a:defRPr sz="2400" kern="1200">
        <a:solidFill>
          <a:schemeClr val="tx1"/>
        </a:solidFill>
        <a:latin typeface="Times New Roman"/>
        <a:ea typeface="+mn-ea"/>
        <a:cs typeface="+mn-cs"/>
      </a:defRPr>
    </a:lvl4pPr>
    <a:lvl5pPr marL="1828800" algn="l" rtl="0" eaLnBrk="0" fontAlgn="base" hangingPunct="0">
      <a:spcBef>
        <a:spcPct val="0"/>
      </a:spcBef>
      <a:spcAft>
        <a:spcPct val="0"/>
      </a:spcAft>
      <a:defRPr sz="2400" kern="1200">
        <a:solidFill>
          <a:schemeClr val="tx1"/>
        </a:solidFill>
        <a:latin typeface="Times New Roman"/>
        <a:ea typeface="+mn-ea"/>
        <a:cs typeface="+mn-cs"/>
      </a:defRPr>
    </a:lvl5pPr>
    <a:lvl6pPr marL="2286000" algn="l" defTabSz="914400" rtl="0" eaLnBrk="1" latinLnBrk="0" hangingPunct="1">
      <a:defRPr sz="2400" kern="1200">
        <a:solidFill>
          <a:schemeClr val="tx1"/>
        </a:solidFill>
        <a:latin typeface="Times New Roman"/>
        <a:ea typeface="+mn-ea"/>
        <a:cs typeface="+mn-cs"/>
      </a:defRPr>
    </a:lvl6pPr>
    <a:lvl7pPr marL="2743200" algn="l" defTabSz="914400" rtl="0" eaLnBrk="1" latinLnBrk="0" hangingPunct="1">
      <a:defRPr sz="2400" kern="1200">
        <a:solidFill>
          <a:schemeClr val="tx1"/>
        </a:solidFill>
        <a:latin typeface="Times New Roman"/>
        <a:ea typeface="+mn-ea"/>
        <a:cs typeface="+mn-cs"/>
      </a:defRPr>
    </a:lvl7pPr>
    <a:lvl8pPr marL="3200400" algn="l" defTabSz="914400" rtl="0" eaLnBrk="1" latinLnBrk="0" hangingPunct="1">
      <a:defRPr sz="2400" kern="1200">
        <a:solidFill>
          <a:schemeClr val="tx1"/>
        </a:solidFill>
        <a:latin typeface="Times New Roman"/>
        <a:ea typeface="+mn-ea"/>
        <a:cs typeface="+mn-cs"/>
      </a:defRPr>
    </a:lvl8pPr>
    <a:lvl9pPr marL="3657600" algn="l" defTabSz="914400" rtl="0" eaLnBrk="1" latinLnBrk="0" hangingPunct="1">
      <a:defRPr sz="2400" kern="1200">
        <a:solidFill>
          <a:schemeClr val="tx1"/>
        </a:solidFill>
        <a:latin typeface="Times New Roman"/>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5" autoAdjust="0"/>
  </p:normalViewPr>
  <p:slideViewPr>
    <p:cSldViewPr>
      <p:cViewPr>
        <p:scale>
          <a:sx n="118" d="100"/>
          <a:sy n="118" d="100"/>
        </p:scale>
        <p:origin x="-1434"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AD51BC-CFB6-4E5A-9514-3339DAA6D12C}" type="datetimeFigureOut">
              <a:rPr lang="en-GB" smtClean="0"/>
              <a:t>24/08/2017</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3970F1-86C6-48D8-96B3-146F0A02F7E4}" type="slidenum">
              <a:rPr lang="en-GB" smtClean="0"/>
              <a:t>‹#›</a:t>
            </a:fld>
            <a:endParaRPr lang="en-GB" dirty="0"/>
          </a:p>
        </p:txBody>
      </p:sp>
    </p:spTree>
    <p:extLst>
      <p:ext uri="{BB962C8B-B14F-4D97-AF65-F5344CB8AC3E}">
        <p14:creationId xmlns:p14="http://schemas.microsoft.com/office/powerpoint/2010/main" val="3881232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latin typeface="Gill Sans MT" panose="020B0502020104020203" pitchFamily="34" charset="0"/>
              </a:rPr>
              <a:t>The Disaster supplies cupboard was in the wrong place, being in another part of the same building as the incident.  The DRC had to retrieve supplies from there after permission from the Fire Service and with them in tow, so it was a bit of a rush.  We are moving the cupboard to another part of college.  We did consider the idea put forward by the Fire Service afterwards of a Gerda box (secure information box) but decided against it as we have 24 hr porter cover with safe etc.</a:t>
            </a:r>
          </a:p>
          <a:p>
            <a:r>
              <a:rPr lang="en-GB" sz="1200" dirty="0" smtClean="0">
                <a:latin typeface="Gill Sans MT" panose="020B0502020104020203" pitchFamily="34" charset="0"/>
              </a:rPr>
              <a:t>There was confusion over keys – as the DRC handed over the full set stored in the safe at the Porters Lodge – but the general key was not in there as this was thought to be available from porters and archive staff – but it did add confusion at the time.  We have now a completely full set of keys in the Porters safe.</a:t>
            </a:r>
          </a:p>
          <a:p>
            <a:r>
              <a:rPr lang="en-GB" sz="1200" dirty="0" smtClean="0">
                <a:latin typeface="Gill Sans MT" panose="020B0502020104020203" pitchFamily="34" charset="0"/>
              </a:rPr>
              <a:t>The Fire service (in the dark and with breathing apparatus on) needed extra guidance on which were our priority shelves.  We have now clarified this by better labelling of bays.</a:t>
            </a:r>
          </a:p>
          <a:p>
            <a:r>
              <a:rPr lang="en-GB" sz="1200" dirty="0" smtClean="0">
                <a:latin typeface="Gill Sans MT" panose="020B0502020104020203" pitchFamily="34" charset="0"/>
              </a:rPr>
              <a:t>Fluorescent vests are important for the DRC/deputy DRC as the Fire Service need to know who are the leaders of the team that they should communicate with.</a:t>
            </a:r>
          </a:p>
          <a:p>
            <a:r>
              <a:rPr lang="en-GB" sz="1200" dirty="0" smtClean="0">
                <a:latin typeface="Gill Sans MT" panose="020B0502020104020203" pitchFamily="34" charset="0"/>
              </a:rPr>
              <a:t>There was discussion about the Porters Lodge improving things at their end, with walkie-talkies and fluorescent jackets – I’m not sure if they acted on this.</a:t>
            </a:r>
          </a:p>
          <a:p>
            <a:r>
              <a:rPr lang="en-GB" sz="1200" dirty="0" smtClean="0">
                <a:latin typeface="Gill Sans MT" panose="020B0502020104020203" pitchFamily="34" charset="0"/>
              </a:rPr>
              <a:t>Fire Service were helpful in suggesting use of face masks (as well as gloves) to the salvage team (because of smoke damage to boxes).  Also suggested better, heavy duty gloves for our disaster box</a:t>
            </a:r>
          </a:p>
          <a:p>
            <a:r>
              <a:rPr lang="en-GB" sz="1200" dirty="0" smtClean="0">
                <a:latin typeface="Gill Sans MT" panose="020B0502020104020203" pitchFamily="34" charset="0"/>
              </a:rPr>
              <a:t>It was incredibly tiring for the salvage team moving c.200 boxes through college to the operation area, wearing masks!  Importance here of breaks.</a:t>
            </a:r>
          </a:p>
          <a:p>
            <a:endParaRPr lang="en-GB" dirty="0"/>
          </a:p>
        </p:txBody>
      </p:sp>
      <p:sp>
        <p:nvSpPr>
          <p:cNvPr id="4" name="Slide Number Placeholder 3"/>
          <p:cNvSpPr>
            <a:spLocks noGrp="1"/>
          </p:cNvSpPr>
          <p:nvPr>
            <p:ph type="sldNum" sz="quarter" idx="10"/>
          </p:nvPr>
        </p:nvSpPr>
        <p:spPr/>
        <p:txBody>
          <a:bodyPr/>
          <a:lstStyle/>
          <a:p>
            <a:fld id="{7D3970F1-86C6-48D8-96B3-146F0A02F7E4}" type="slidenum">
              <a:rPr lang="en-GB" smtClean="0"/>
              <a:t>3</a:t>
            </a:fld>
            <a:endParaRPr lang="en-GB" dirty="0"/>
          </a:p>
        </p:txBody>
      </p:sp>
    </p:spTree>
    <p:extLst>
      <p:ext uri="{BB962C8B-B14F-4D97-AF65-F5344CB8AC3E}">
        <p14:creationId xmlns:p14="http://schemas.microsoft.com/office/powerpoint/2010/main" val="46063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Alarms set off by DR.  Call Centre will be informed by DR ahead that it's a drill, but will call through to Fire Brigade</a:t>
            </a:r>
          </a:p>
          <a:p>
            <a:r>
              <a:rPr lang="en-GB" sz="1200" kern="1200" dirty="0" smtClean="0">
                <a:solidFill>
                  <a:schemeClr val="tx1"/>
                </a:solidFill>
                <a:effectLst/>
                <a:latin typeface="+mn-lt"/>
                <a:ea typeface="+mn-ea"/>
                <a:cs typeface="+mn-cs"/>
              </a:rPr>
              <a:t>Porters on duty should:</a:t>
            </a:r>
          </a:p>
          <a:p>
            <a:pPr lvl="0"/>
            <a:r>
              <a:rPr lang="en-GB" sz="1200" kern="1200" dirty="0" smtClean="0">
                <a:solidFill>
                  <a:schemeClr val="tx1"/>
                </a:solidFill>
                <a:effectLst/>
                <a:latin typeface="+mn-lt"/>
                <a:ea typeface="+mn-ea"/>
                <a:cs typeface="+mn-cs"/>
              </a:rPr>
              <a:t>Also call the Fire Brigade?</a:t>
            </a:r>
          </a:p>
          <a:p>
            <a:pPr lvl="0"/>
            <a:r>
              <a:rPr lang="en-GB" sz="1200" kern="1200" dirty="0" smtClean="0">
                <a:solidFill>
                  <a:schemeClr val="tx1"/>
                </a:solidFill>
                <a:effectLst/>
                <a:latin typeface="+mn-lt"/>
                <a:ea typeface="+mn-ea"/>
                <a:cs typeface="+mn-cs"/>
              </a:rPr>
              <a:t>Call first person on Archives Call Out </a:t>
            </a:r>
            <a:r>
              <a:rPr lang="en-GB" sz="1200" kern="1200" dirty="0" err="1" smtClean="0">
                <a:solidFill>
                  <a:schemeClr val="tx1"/>
                </a:solidFill>
                <a:effectLst/>
                <a:latin typeface="+mn-lt"/>
                <a:ea typeface="+mn-ea"/>
                <a:cs typeface="+mn-cs"/>
              </a:rPr>
              <a:t>Rota</a:t>
            </a:r>
            <a:r>
              <a:rPr lang="en-GB" sz="1200" kern="1200" dirty="0" smtClean="0">
                <a:solidFill>
                  <a:schemeClr val="tx1"/>
                </a:solidFill>
                <a:effectLst/>
                <a:latin typeface="+mn-lt"/>
                <a:ea typeface="+mn-ea"/>
                <a:cs typeface="+mn-cs"/>
              </a:rPr>
              <a:t> (probably SL, who will call AP at home)</a:t>
            </a:r>
          </a:p>
          <a:p>
            <a:pPr lvl="0"/>
            <a:r>
              <a:rPr lang="en-GB" sz="1200" kern="1200" dirty="0" smtClean="0">
                <a:solidFill>
                  <a:schemeClr val="tx1"/>
                </a:solidFill>
                <a:effectLst/>
                <a:latin typeface="+mn-lt"/>
                <a:ea typeface="+mn-ea"/>
                <a:cs typeface="+mn-cs"/>
              </a:rPr>
              <a:t>Walk across to Archives Centre to see if there is any sign of fire.  They will find SL in the building who will inform them that this is a drill but that we are playing it for real and to carry on as if there is a real fire incident (and not to silence the alarms)  They will liaise with the second porter who should tell them that the fire brigade are on the way and to open up the fire road.  Ideally porter will stay at fire road to guide the first appliance.</a:t>
            </a:r>
          </a:p>
          <a:p>
            <a:pPr lvl="0"/>
            <a:r>
              <a:rPr lang="en-GB" sz="1200" kern="1200" dirty="0" smtClean="0">
                <a:solidFill>
                  <a:schemeClr val="tx1"/>
                </a:solidFill>
                <a:effectLst/>
                <a:latin typeface="+mn-lt"/>
                <a:ea typeface="+mn-ea"/>
                <a:cs typeface="+mn-cs"/>
              </a:rPr>
              <a:t>On arrival at Lodge, porter should hand over CAC Disaster Plan and respond to questions from Fire fighters.</a:t>
            </a:r>
          </a:p>
          <a:p>
            <a:pPr lvl="0"/>
            <a:r>
              <a:rPr lang="en-GB" sz="1200" kern="1200" dirty="0" smtClean="0">
                <a:solidFill>
                  <a:schemeClr val="tx1"/>
                </a:solidFill>
                <a:effectLst/>
                <a:latin typeface="+mn-lt"/>
                <a:ea typeface="+mn-ea"/>
                <a:cs typeface="+mn-cs"/>
              </a:rPr>
              <a:t>Deal with evacuation of students </a:t>
            </a:r>
            <a:r>
              <a:rPr lang="en-GB" sz="1200" kern="1200" dirty="0" err="1" smtClean="0">
                <a:solidFill>
                  <a:schemeClr val="tx1"/>
                </a:solidFill>
                <a:effectLst/>
                <a:latin typeface="+mn-lt"/>
                <a:ea typeface="+mn-ea"/>
                <a:cs typeface="+mn-cs"/>
              </a:rPr>
              <a:t>etc</a:t>
            </a:r>
            <a:r>
              <a:rPr lang="en-GB" sz="1200" kern="1200" dirty="0" smtClean="0">
                <a:solidFill>
                  <a:schemeClr val="tx1"/>
                </a:solidFill>
                <a:effectLst/>
                <a:latin typeface="+mn-lt"/>
                <a:ea typeface="+mn-ea"/>
                <a:cs typeface="+mn-cs"/>
              </a:rPr>
              <a:t> from Library and Archives Block (who will be informed very quickly that it's a drill)</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Fire fighters arrive at back of CAC (some may walk round the building from the Lodge first - not sure)  Initially it will be two appliances and a rescue vehicle, but later up to 8 crews/appliances in total - 5 people per crew..  SL and other staff will be stationed at CAC but not involved in the operation until Allen arrives on call out.</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By then, they may be wanting to get into the </a:t>
            </a:r>
            <a:r>
              <a:rPr lang="en-GB" sz="1200" kern="1200" dirty="0" err="1" smtClean="0">
                <a:solidFill>
                  <a:schemeClr val="tx1"/>
                </a:solidFill>
                <a:effectLst/>
                <a:latin typeface="+mn-lt"/>
                <a:ea typeface="+mn-ea"/>
                <a:cs typeface="+mn-cs"/>
              </a:rPr>
              <a:t>Strongroom</a:t>
            </a:r>
            <a:r>
              <a:rPr lang="en-GB" sz="1200" kern="1200" dirty="0" smtClean="0">
                <a:solidFill>
                  <a:schemeClr val="tx1"/>
                </a:solidFill>
                <a:effectLst/>
                <a:latin typeface="+mn-lt"/>
                <a:ea typeface="+mn-ea"/>
                <a:cs typeface="+mn-cs"/>
              </a:rPr>
              <a:t> as the idea is that there was a real fire, but the </a:t>
            </a:r>
            <a:r>
              <a:rPr lang="en-GB" sz="1200" kern="1200" dirty="0" err="1" smtClean="0">
                <a:solidFill>
                  <a:schemeClr val="tx1"/>
                </a:solidFill>
                <a:effectLst/>
                <a:latin typeface="+mn-lt"/>
                <a:ea typeface="+mn-ea"/>
                <a:cs typeface="+mn-cs"/>
              </a:rPr>
              <a:t>inergen</a:t>
            </a:r>
            <a:r>
              <a:rPr lang="en-GB" sz="1200" kern="1200" dirty="0" smtClean="0">
                <a:solidFill>
                  <a:schemeClr val="tx1"/>
                </a:solidFill>
                <a:effectLst/>
                <a:latin typeface="+mn-lt"/>
                <a:ea typeface="+mn-ea"/>
                <a:cs typeface="+mn-cs"/>
              </a:rPr>
              <a:t> has held it back for 10 mins but they want to get in there in case it reignites later.  Also they want to evacuate the priority material as there is smoke and risk of further fire…..There will be no lights and the fire alarm bells will sound throughout the whole operation - possibly for up to an hour until the fire service inform us that they have made the area safe and smoke has dissipated...</a:t>
            </a:r>
          </a:p>
          <a:p>
            <a:r>
              <a:rPr lang="en-GB" sz="1200" kern="1200" smtClean="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7D3970F1-86C6-48D8-96B3-146F0A02F7E4}" type="slidenum">
              <a:rPr lang="en-GB" smtClean="0"/>
              <a:t>6</a:t>
            </a:fld>
            <a:endParaRPr lang="en-GB" dirty="0"/>
          </a:p>
        </p:txBody>
      </p:sp>
    </p:spTree>
    <p:extLst>
      <p:ext uri="{BB962C8B-B14F-4D97-AF65-F5344CB8AC3E}">
        <p14:creationId xmlns:p14="http://schemas.microsoft.com/office/powerpoint/2010/main" val="851567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Image</a:t>
            </a:r>
            <a:r>
              <a:rPr lang="en-GB" baseline="0" dirty="0" smtClean="0"/>
              <a:t> – fire service soon after arrival, getting hoses ready and assessing situation</a:t>
            </a:r>
            <a:endParaRPr lang="en-GB" dirty="0"/>
          </a:p>
        </p:txBody>
      </p:sp>
      <p:sp>
        <p:nvSpPr>
          <p:cNvPr id="4" name="Slide Number Placeholder 3"/>
          <p:cNvSpPr>
            <a:spLocks noGrp="1"/>
          </p:cNvSpPr>
          <p:nvPr>
            <p:ph type="sldNum" sz="quarter" idx="10"/>
          </p:nvPr>
        </p:nvSpPr>
        <p:spPr/>
        <p:txBody>
          <a:bodyPr/>
          <a:lstStyle/>
          <a:p>
            <a:fld id="{7D3970F1-86C6-48D8-96B3-146F0A02F7E4}" type="slidenum">
              <a:rPr lang="en-GB" smtClean="0"/>
              <a:t>7</a:t>
            </a:fld>
            <a:endParaRPr lang="en-GB" dirty="0"/>
          </a:p>
        </p:txBody>
      </p:sp>
    </p:spTree>
    <p:extLst>
      <p:ext uri="{BB962C8B-B14F-4D97-AF65-F5344CB8AC3E}">
        <p14:creationId xmlns:p14="http://schemas.microsoft.com/office/powerpoint/2010/main" val="1886638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Image Fire fighters putting on breathing apparatus</a:t>
            </a:r>
            <a:endParaRPr lang="en-GB" dirty="0"/>
          </a:p>
        </p:txBody>
      </p:sp>
      <p:sp>
        <p:nvSpPr>
          <p:cNvPr id="4" name="Slide Number Placeholder 3"/>
          <p:cNvSpPr>
            <a:spLocks noGrp="1"/>
          </p:cNvSpPr>
          <p:nvPr>
            <p:ph type="sldNum" sz="quarter" idx="10"/>
          </p:nvPr>
        </p:nvSpPr>
        <p:spPr/>
        <p:txBody>
          <a:bodyPr/>
          <a:lstStyle/>
          <a:p>
            <a:fld id="{7D3970F1-86C6-48D8-96B3-146F0A02F7E4}" type="slidenum">
              <a:rPr lang="en-GB" smtClean="0"/>
              <a:t>9</a:t>
            </a:fld>
            <a:endParaRPr lang="en-GB" dirty="0"/>
          </a:p>
        </p:txBody>
      </p:sp>
    </p:spTree>
    <p:extLst>
      <p:ext uri="{BB962C8B-B14F-4D97-AF65-F5344CB8AC3E}">
        <p14:creationId xmlns:p14="http://schemas.microsoft.com/office/powerpoint/2010/main" val="3129722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Document tracking forms, pencils,</a:t>
            </a:r>
            <a:r>
              <a:rPr lang="en-GB" baseline="0" dirty="0" smtClean="0"/>
              <a:t> </a:t>
            </a:r>
            <a:r>
              <a:rPr lang="en-GB" dirty="0" smtClean="0"/>
              <a:t> sheeting for floor,</a:t>
            </a:r>
            <a:r>
              <a:rPr lang="en-GB" baseline="0" dirty="0" smtClean="0"/>
              <a:t> fluorescent jackets</a:t>
            </a:r>
            <a:endParaRPr lang="en-GB" dirty="0"/>
          </a:p>
        </p:txBody>
      </p:sp>
      <p:sp>
        <p:nvSpPr>
          <p:cNvPr id="4" name="Slide Number Placeholder 3"/>
          <p:cNvSpPr>
            <a:spLocks noGrp="1"/>
          </p:cNvSpPr>
          <p:nvPr>
            <p:ph type="sldNum" sz="quarter" idx="10"/>
          </p:nvPr>
        </p:nvSpPr>
        <p:spPr/>
        <p:txBody>
          <a:bodyPr/>
          <a:lstStyle/>
          <a:p>
            <a:fld id="{7D3970F1-86C6-48D8-96B3-146F0A02F7E4}" type="slidenum">
              <a:rPr lang="en-GB" smtClean="0"/>
              <a:t>14</a:t>
            </a:fld>
            <a:endParaRPr lang="en-GB" dirty="0"/>
          </a:p>
        </p:txBody>
      </p:sp>
    </p:spTree>
    <p:extLst>
      <p:ext uri="{BB962C8B-B14F-4D97-AF65-F5344CB8AC3E}">
        <p14:creationId xmlns:p14="http://schemas.microsoft.com/office/powerpoint/2010/main" val="3340100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Show ‘front sheet’ in</a:t>
            </a:r>
            <a:r>
              <a:rPr lang="en-GB" baseline="0" dirty="0" smtClean="0"/>
              <a:t> hard copy.  No longer have ‘risk card’.  Plastic mesh in the ground</a:t>
            </a:r>
            <a:endParaRPr lang="en-GB" dirty="0"/>
          </a:p>
        </p:txBody>
      </p:sp>
      <p:sp>
        <p:nvSpPr>
          <p:cNvPr id="4" name="Slide Number Placeholder 3"/>
          <p:cNvSpPr>
            <a:spLocks noGrp="1"/>
          </p:cNvSpPr>
          <p:nvPr>
            <p:ph type="sldNum" sz="quarter" idx="10"/>
          </p:nvPr>
        </p:nvSpPr>
        <p:spPr/>
        <p:txBody>
          <a:bodyPr/>
          <a:lstStyle/>
          <a:p>
            <a:fld id="{7D3970F1-86C6-48D8-96B3-146F0A02F7E4}" type="slidenum">
              <a:rPr lang="en-GB" smtClean="0"/>
              <a:t>17</a:t>
            </a:fld>
            <a:endParaRPr lang="en-GB" dirty="0"/>
          </a:p>
        </p:txBody>
      </p:sp>
    </p:spTree>
    <p:extLst>
      <p:ext uri="{BB962C8B-B14F-4D97-AF65-F5344CB8AC3E}">
        <p14:creationId xmlns:p14="http://schemas.microsoft.com/office/powerpoint/2010/main" val="2149874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Currently looking at ‘</a:t>
            </a:r>
            <a:r>
              <a:rPr lang="en-GB" dirty="0" err="1" smtClean="0"/>
              <a:t>groundtrax</a:t>
            </a:r>
            <a:r>
              <a:rPr lang="en-GB" dirty="0" smtClean="0"/>
              <a:t>’ and have done a</a:t>
            </a:r>
            <a:r>
              <a:rPr lang="en-GB" baseline="0" dirty="0" smtClean="0"/>
              <a:t> short section in this but not all of it.  Also needs widening and edges marking </a:t>
            </a:r>
            <a:r>
              <a:rPr lang="en-GB" baseline="0" smtClean="0"/>
              <a:t>for dark nights.</a:t>
            </a:r>
            <a:endParaRPr lang="en-GB" dirty="0"/>
          </a:p>
        </p:txBody>
      </p:sp>
      <p:sp>
        <p:nvSpPr>
          <p:cNvPr id="4" name="Slide Number Placeholder 3"/>
          <p:cNvSpPr>
            <a:spLocks noGrp="1"/>
          </p:cNvSpPr>
          <p:nvPr>
            <p:ph type="sldNum" sz="quarter" idx="10"/>
          </p:nvPr>
        </p:nvSpPr>
        <p:spPr/>
        <p:txBody>
          <a:bodyPr/>
          <a:lstStyle/>
          <a:p>
            <a:fld id="{7D3970F1-86C6-48D8-96B3-146F0A02F7E4}" type="slidenum">
              <a:rPr lang="en-GB" smtClean="0"/>
              <a:t>18</a:t>
            </a:fld>
            <a:endParaRPr lang="en-GB" dirty="0"/>
          </a:p>
        </p:txBody>
      </p:sp>
    </p:spTree>
    <p:extLst>
      <p:ext uri="{BB962C8B-B14F-4D97-AF65-F5344CB8AC3E}">
        <p14:creationId xmlns:p14="http://schemas.microsoft.com/office/powerpoint/2010/main" val="1512291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GB" altLang="en-US" dirty="0"/>
          </a:p>
        </p:txBody>
      </p:sp>
      <p:sp>
        <p:nvSpPr>
          <p:cNvPr id="17" name="Footer Placeholder 16"/>
          <p:cNvSpPr>
            <a:spLocks noGrp="1"/>
          </p:cNvSpPr>
          <p:nvPr>
            <p:ph type="ftr" sz="quarter" idx="11"/>
          </p:nvPr>
        </p:nvSpPr>
        <p:spPr/>
        <p:txBody>
          <a:bodyPr/>
          <a:lstStyle/>
          <a:p>
            <a:endParaRPr lang="en-GB" alt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8E3F430-B299-403E-81F2-732216B3A503}" type="slidenum">
              <a:rPr lang="en-GB" altLang="en-US" smtClean="0"/>
              <a:pPr/>
              <a:t>‹#›</a:t>
            </a:fld>
            <a:endParaRPr lang="en-GB" alt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altLang="en-US" dirty="0"/>
          </a:p>
        </p:txBody>
      </p:sp>
      <p:sp>
        <p:nvSpPr>
          <p:cNvPr id="5" name="Footer Placeholder 4"/>
          <p:cNvSpPr>
            <a:spLocks noGrp="1"/>
          </p:cNvSpPr>
          <p:nvPr>
            <p:ph type="ftr" sz="quarter" idx="11"/>
          </p:nvPr>
        </p:nvSpPr>
        <p:spPr/>
        <p:txBody>
          <a:bodyPr/>
          <a:lstStyle/>
          <a:p>
            <a:endParaRPr lang="en-GB" altLang="en-US" dirty="0"/>
          </a:p>
        </p:txBody>
      </p:sp>
      <p:sp>
        <p:nvSpPr>
          <p:cNvPr id="6" name="Slide Number Placeholder 5"/>
          <p:cNvSpPr>
            <a:spLocks noGrp="1"/>
          </p:cNvSpPr>
          <p:nvPr>
            <p:ph type="sldNum" sz="quarter" idx="12"/>
          </p:nvPr>
        </p:nvSpPr>
        <p:spPr/>
        <p:txBody>
          <a:bodyPr/>
          <a:lstStyle/>
          <a:p>
            <a:fld id="{B7AB0033-289C-436E-B566-CB9CCDE9E42E}" type="slidenum">
              <a:rPr lang="en-GB" altLang="en-US" smtClean="0"/>
              <a:pPr/>
              <a:t>‹#›</a:t>
            </a:fld>
            <a:endParaRPr lang="en-GB"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8C702FAF-1F88-4860-BF35-53F50E6A29F6}" type="slidenum">
              <a:rPr lang="en-GB" altLang="en-US" smtClean="0"/>
              <a:pPr/>
              <a:t>‹#›</a:t>
            </a:fld>
            <a:endParaRPr lang="en-GB" alt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altLang="en-US" dirty="0"/>
          </a:p>
        </p:txBody>
      </p:sp>
      <p:sp>
        <p:nvSpPr>
          <p:cNvPr id="5" name="Footer Placeholder 4"/>
          <p:cNvSpPr>
            <a:spLocks noGrp="1"/>
          </p:cNvSpPr>
          <p:nvPr>
            <p:ph type="ftr" sz="quarter" idx="11"/>
          </p:nvPr>
        </p:nvSpPr>
        <p:spPr/>
        <p:txBody>
          <a:bodyPr/>
          <a:lstStyle/>
          <a:p>
            <a:endParaRPr lang="en-GB" alt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GB" altLang="en-US" dirty="0"/>
          </a:p>
        </p:txBody>
      </p:sp>
      <p:sp>
        <p:nvSpPr>
          <p:cNvPr id="5" name="Footer Placeholder 4"/>
          <p:cNvSpPr>
            <a:spLocks noGrp="1"/>
          </p:cNvSpPr>
          <p:nvPr>
            <p:ph type="ftr" sz="quarter" idx="11"/>
          </p:nvPr>
        </p:nvSpPr>
        <p:spPr/>
        <p:txBody>
          <a:bodyPr/>
          <a:lstStyle/>
          <a:p>
            <a:endParaRPr lang="en-GB" altLang="en-US" dirty="0"/>
          </a:p>
        </p:txBody>
      </p:sp>
      <p:sp>
        <p:nvSpPr>
          <p:cNvPr id="6" name="Slide Number Placeholder 5"/>
          <p:cNvSpPr>
            <a:spLocks noGrp="1"/>
          </p:cNvSpPr>
          <p:nvPr>
            <p:ph type="sldNum" sz="quarter" idx="12"/>
          </p:nvPr>
        </p:nvSpPr>
        <p:spPr>
          <a:xfrm>
            <a:off x="4361688" y="1026372"/>
            <a:ext cx="457200" cy="441325"/>
          </a:xfrm>
        </p:spPr>
        <p:txBody>
          <a:bodyPr/>
          <a:lstStyle/>
          <a:p>
            <a:fld id="{1F0048AF-97F9-4E1A-BE27-C901E8E3FFDD}" type="slidenum">
              <a:rPr lang="en-GB" altLang="en-US" smtClean="0"/>
              <a:pPr/>
              <a:t>‹#›</a:t>
            </a:fld>
            <a:endParaRPr lang="en-GB" alt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ltLang="en-US" dirty="0"/>
          </a:p>
        </p:txBody>
      </p:sp>
      <p:sp>
        <p:nvSpPr>
          <p:cNvPr id="4" name="Date Placeholder 3"/>
          <p:cNvSpPr>
            <a:spLocks noGrp="1"/>
          </p:cNvSpPr>
          <p:nvPr>
            <p:ph type="dt" sz="half" idx="10"/>
          </p:nvPr>
        </p:nvSpPr>
        <p:spPr/>
        <p:txBody>
          <a:bodyPr/>
          <a:lstStyle/>
          <a:p>
            <a:endParaRPr lang="en-GB" alt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CA497DD-AB4B-4C34-8446-08EE211C8A34}" type="slidenum">
              <a:rPr lang="en-GB" altLang="en-US" smtClean="0"/>
              <a:pPr/>
              <a:t>‹#›</a:t>
            </a:fld>
            <a:endParaRPr lang="en-GB" alt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endParaRPr lang="en-GB" altLang="en-US" dirty="0"/>
          </a:p>
        </p:txBody>
      </p:sp>
      <p:sp>
        <p:nvSpPr>
          <p:cNvPr id="6" name="Footer Placeholder 5"/>
          <p:cNvSpPr>
            <a:spLocks noGrp="1"/>
          </p:cNvSpPr>
          <p:nvPr>
            <p:ph type="ftr" sz="quarter" idx="11"/>
          </p:nvPr>
        </p:nvSpPr>
        <p:spPr/>
        <p:txBody>
          <a:bodyPr/>
          <a:lstStyle/>
          <a:p>
            <a:endParaRPr lang="en-GB" altLang="en-US" dirty="0"/>
          </a:p>
        </p:txBody>
      </p:sp>
      <p:sp>
        <p:nvSpPr>
          <p:cNvPr id="7" name="Slide Number Placeholder 6"/>
          <p:cNvSpPr>
            <a:spLocks noGrp="1"/>
          </p:cNvSpPr>
          <p:nvPr>
            <p:ph type="sldNum" sz="quarter" idx="12"/>
          </p:nvPr>
        </p:nvSpPr>
        <p:spPr/>
        <p:txBody>
          <a:bodyPr/>
          <a:lstStyle/>
          <a:p>
            <a:fld id="{536055D7-9E39-440C-8C29-DDAB745154BE}" type="slidenum">
              <a:rPr lang="en-GB" altLang="en-US" smtClean="0"/>
              <a:pPr/>
              <a:t>‹#›</a:t>
            </a:fld>
            <a:endParaRPr lang="en-GB" alt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GB" altLang="en-US" dirty="0"/>
          </a:p>
        </p:txBody>
      </p:sp>
      <p:sp>
        <p:nvSpPr>
          <p:cNvPr id="8" name="Footer Placeholder 7"/>
          <p:cNvSpPr>
            <a:spLocks noGrp="1"/>
          </p:cNvSpPr>
          <p:nvPr>
            <p:ph type="ftr" sz="quarter" idx="11"/>
          </p:nvPr>
        </p:nvSpPr>
        <p:spPr>
          <a:xfrm>
            <a:off x="304800" y="6409944"/>
            <a:ext cx="3581400" cy="365760"/>
          </a:xfrm>
        </p:spPr>
        <p:txBody>
          <a:bodyPr/>
          <a:lstStyle/>
          <a:p>
            <a:endParaRPr lang="en-GB" alt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AEF6333-81D5-4469-ABC1-98168A6E38C0}" type="slidenum">
              <a:rPr lang="en-GB" altLang="en-US" smtClean="0"/>
              <a:pPr/>
              <a:t>‹#›</a:t>
            </a:fld>
            <a:endParaRPr lang="en-GB" alt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GB" altLang="en-US" dirty="0"/>
          </a:p>
        </p:txBody>
      </p:sp>
      <p:sp>
        <p:nvSpPr>
          <p:cNvPr id="4" name="Footer Placeholder 3"/>
          <p:cNvSpPr>
            <a:spLocks noGrp="1"/>
          </p:cNvSpPr>
          <p:nvPr>
            <p:ph type="ftr" sz="quarter" idx="11"/>
          </p:nvPr>
        </p:nvSpPr>
        <p:spPr/>
        <p:txBody>
          <a:bodyPr/>
          <a:lstStyle/>
          <a:p>
            <a:endParaRPr lang="en-GB" altLang="en-US" dirty="0"/>
          </a:p>
        </p:txBody>
      </p:sp>
      <p:sp>
        <p:nvSpPr>
          <p:cNvPr id="5" name="Slide Number Placeholder 4"/>
          <p:cNvSpPr>
            <a:spLocks noGrp="1"/>
          </p:cNvSpPr>
          <p:nvPr>
            <p:ph type="sldNum" sz="quarter" idx="12"/>
          </p:nvPr>
        </p:nvSpPr>
        <p:spPr>
          <a:xfrm>
            <a:off x="4343400" y="1036020"/>
            <a:ext cx="457200" cy="441325"/>
          </a:xfrm>
        </p:spPr>
        <p:txBody>
          <a:bodyPr/>
          <a:lstStyle/>
          <a:p>
            <a:fld id="{1124D697-A99F-4B47-8C39-AF5D1115A98D}" type="slidenum">
              <a:rPr lang="en-GB" altLang="en-US" smtClean="0"/>
              <a:pPr/>
              <a:t>‹#›</a:t>
            </a:fld>
            <a:endParaRPr lang="en-GB"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endParaRPr lang="en-GB" altLang="en-US" dirty="0"/>
          </a:p>
        </p:txBody>
      </p:sp>
      <p:sp>
        <p:nvSpPr>
          <p:cNvPr id="3" name="Footer Placeholder 2"/>
          <p:cNvSpPr>
            <a:spLocks noGrp="1"/>
          </p:cNvSpPr>
          <p:nvPr>
            <p:ph type="ftr" sz="quarter" idx="11"/>
          </p:nvPr>
        </p:nvSpPr>
        <p:spPr/>
        <p:txBody>
          <a:bodyPr/>
          <a:lstStyle/>
          <a:p>
            <a:endParaRPr lang="en-GB" alt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0AFFE14-DD1A-4785-A346-D56BC928D781}" type="slidenum">
              <a:rPr lang="en-GB" altLang="en-US" smtClean="0"/>
              <a:pPr/>
              <a:t>‹#›</a:t>
            </a:fld>
            <a:endParaRPr lang="en-GB"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73FD8C4-B39C-48E6-9C7F-41E12EA06DBD}" type="slidenum">
              <a:rPr lang="en-GB" altLang="en-US" smtClean="0"/>
              <a:pPr/>
              <a:t>‹#›</a:t>
            </a:fld>
            <a:endParaRPr lang="en-GB" alt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endParaRPr lang="en-GB" altLang="en-US" dirty="0"/>
          </a:p>
        </p:txBody>
      </p:sp>
      <p:sp>
        <p:nvSpPr>
          <p:cNvPr id="6" name="Footer Placeholder 5"/>
          <p:cNvSpPr>
            <a:spLocks noGrp="1"/>
          </p:cNvSpPr>
          <p:nvPr>
            <p:ph type="ftr" sz="quarter" idx="11"/>
          </p:nvPr>
        </p:nvSpPr>
        <p:spPr>
          <a:xfrm>
            <a:off x="301752" y="6410848"/>
            <a:ext cx="3383280" cy="365760"/>
          </a:xfrm>
        </p:spPr>
        <p:txBody>
          <a:bodyPr/>
          <a:lstStyle/>
          <a:p>
            <a:endParaRPr lang="en-GB"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2EB363C0-A34D-40D1-8504-25BD2AFC16D3}" type="slidenum">
              <a:rPr lang="en-GB" altLang="en-US" smtClean="0"/>
              <a:pPr/>
              <a:t>‹#›</a:t>
            </a:fld>
            <a:endParaRPr lang="en-GB" alt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endParaRPr lang="en-GB" altLang="en-US" dirty="0"/>
          </a:p>
        </p:txBody>
      </p:sp>
      <p:sp>
        <p:nvSpPr>
          <p:cNvPr id="6" name="Footer Placeholder 5"/>
          <p:cNvSpPr>
            <a:spLocks noGrp="1"/>
          </p:cNvSpPr>
          <p:nvPr>
            <p:ph type="ftr" sz="quarter" idx="11"/>
          </p:nvPr>
        </p:nvSpPr>
        <p:spPr>
          <a:xfrm>
            <a:off x="301752" y="6410848"/>
            <a:ext cx="3584448" cy="365760"/>
          </a:xfrm>
        </p:spPr>
        <p:txBody>
          <a:bodyPr/>
          <a:lstStyle/>
          <a:p>
            <a:endParaRPr lang="en-GB"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endParaRPr lang="en-GB" alt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lt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F653847-FC25-4FE8-AD25-F047C5CC71DC}" type="slidenum">
              <a:rPr lang="en-GB" altLang="en-US" smtClean="0"/>
              <a:pPr/>
              <a:t>‹#›</a:t>
            </a:fld>
            <a:endParaRPr lang="en-GB" alt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GB" sz="2000" dirty="0" smtClean="0">
                <a:latin typeface="Gill Sans MT" panose="020B0502020104020203" pitchFamily="34" charset="0"/>
              </a:rPr>
              <a:t>Sarah Lewery</a:t>
            </a:r>
          </a:p>
          <a:p>
            <a:r>
              <a:rPr lang="en-GB" sz="2000" dirty="0" smtClean="0">
                <a:latin typeface="Gill Sans MT" panose="020B0502020104020203" pitchFamily="34" charset="0"/>
              </a:rPr>
              <a:t>Conservator</a:t>
            </a:r>
          </a:p>
          <a:p>
            <a:r>
              <a:rPr lang="en-GB" sz="2000" dirty="0" smtClean="0">
                <a:latin typeface="Gill Sans MT" panose="020B0502020104020203" pitchFamily="34" charset="0"/>
              </a:rPr>
              <a:t>Churchill Archives Centre</a:t>
            </a:r>
            <a:endParaRPr lang="en-GB" sz="2000" dirty="0">
              <a:latin typeface="Gill Sans MT" panose="020B0502020104020203" pitchFamily="34" charset="0"/>
            </a:endParaRPr>
          </a:p>
        </p:txBody>
      </p:sp>
      <p:sp>
        <p:nvSpPr>
          <p:cNvPr id="2" name="Title 1"/>
          <p:cNvSpPr>
            <a:spLocks noGrp="1"/>
          </p:cNvSpPr>
          <p:nvPr>
            <p:ph type="ctrTitle"/>
          </p:nvPr>
        </p:nvSpPr>
        <p:spPr/>
        <p:txBody>
          <a:bodyPr/>
          <a:lstStyle/>
          <a:p>
            <a:r>
              <a:rPr lang="en-GB" dirty="0" smtClean="0">
                <a:solidFill>
                  <a:schemeClr val="tx2"/>
                </a:solidFill>
                <a:latin typeface="Gill Sans MT" panose="020B0502020104020203" pitchFamily="34" charset="0"/>
              </a:rPr>
              <a:t>Staging </a:t>
            </a:r>
            <a:r>
              <a:rPr lang="en-GB" dirty="0">
                <a:solidFill>
                  <a:schemeClr val="tx2"/>
                </a:solidFill>
                <a:latin typeface="Gill Sans MT" panose="020B0502020104020203" pitchFamily="34" charset="0"/>
              </a:rPr>
              <a:t>a disaster simulation exercise with the Fire Service</a:t>
            </a:r>
            <a:endParaRPr lang="en-GB" dirty="0">
              <a:latin typeface="Gill Sans MT" panose="020B0502020104020203" pitchFamily="34" charset="0"/>
            </a:endParaRPr>
          </a:p>
        </p:txBody>
      </p:sp>
    </p:spTree>
    <p:extLst>
      <p:ext uri="{BB962C8B-B14F-4D97-AF65-F5344CB8AC3E}">
        <p14:creationId xmlns:p14="http://schemas.microsoft.com/office/powerpoint/2010/main" val="2818326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GB" sz="1800" dirty="0" smtClean="0">
                <a:solidFill>
                  <a:schemeClr val="tx1"/>
                </a:solidFill>
                <a:latin typeface="Gill Sans MT" panose="020B0502020104020203" pitchFamily="34" charset="0"/>
              </a:rPr>
              <a:t>The crews </a:t>
            </a:r>
            <a:r>
              <a:rPr lang="en-GB" sz="1800" dirty="0">
                <a:solidFill>
                  <a:schemeClr val="tx1"/>
                </a:solidFill>
                <a:latin typeface="Gill Sans MT" panose="020B0502020104020203" pitchFamily="34" charset="0"/>
              </a:rPr>
              <a:t>set up a protected, covered area outside the building to take the material to before moving it to another building.</a:t>
            </a:r>
            <a:endParaRPr lang="en-GB" sz="1800" dirty="0"/>
          </a:p>
        </p:txBody>
      </p:sp>
      <p:pic>
        <p:nvPicPr>
          <p:cNvPr id="7" name="Content Placeholder 6"/>
          <p:cNvPicPr>
            <a:picLocks noGrp="1" noChangeAspect="1"/>
          </p:cNvPicPr>
          <p:nvPr>
            <p:ph sz="half" idx="1"/>
          </p:nvPr>
        </p:nvPicPr>
        <p:blipFill>
          <a:blip r:embed="rId2" cstate="screen">
            <a:extLst>
              <a:ext uri="{28A0092B-C50C-407E-A947-70E740481C1C}">
                <a14:useLocalDpi xmlns:a14="http://schemas.microsoft.com/office/drawing/2010/main"/>
              </a:ext>
            </a:extLst>
          </a:blip>
          <a:stretch>
            <a:fillRect/>
          </a:stretch>
        </p:blipFill>
        <p:spPr>
          <a:xfrm>
            <a:off x="415232" y="2282580"/>
            <a:ext cx="3811385" cy="2859578"/>
          </a:xfrm>
        </p:spPr>
      </p:pic>
      <p:pic>
        <p:nvPicPr>
          <p:cNvPr id="12" name="Content Placeholder 11"/>
          <p:cNvPicPr>
            <a:picLocks noGrp="1" noChangeAspect="1"/>
          </p:cNvPicPr>
          <p:nvPr>
            <p:ph sz="half" idx="2"/>
          </p:nvPr>
        </p:nvPicPr>
        <p:blipFill>
          <a:blip r:embed="rId3" cstate="screen">
            <a:extLst>
              <a:ext uri="{28A0092B-C50C-407E-A947-70E740481C1C}">
                <a14:useLocalDpi xmlns:a14="http://schemas.microsoft.com/office/drawing/2010/main"/>
              </a:ext>
            </a:extLst>
          </a:blip>
          <a:stretch>
            <a:fillRect/>
          </a:stretch>
        </p:blipFill>
        <p:spPr>
          <a:xfrm>
            <a:off x="4916285" y="2644183"/>
            <a:ext cx="3807229" cy="2136371"/>
          </a:xfrm>
        </p:spPr>
      </p:pic>
    </p:spTree>
    <p:extLst>
      <p:ext uri="{BB962C8B-B14F-4D97-AF65-F5344CB8AC3E}">
        <p14:creationId xmlns:p14="http://schemas.microsoft.com/office/powerpoint/2010/main" val="3182756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3528" y="188640"/>
            <a:ext cx="8534400" cy="758952"/>
          </a:xfrm>
        </p:spPr>
        <p:txBody>
          <a:bodyPr>
            <a:normAutofit fontScale="90000"/>
          </a:bodyPr>
          <a:lstStyle/>
          <a:p>
            <a:r>
              <a:rPr lang="en-GB" sz="2000" dirty="0">
                <a:solidFill>
                  <a:schemeClr val="tx1"/>
                </a:solidFill>
                <a:latin typeface="Gill Sans MT" panose="020B0502020104020203" pitchFamily="34" charset="0"/>
              </a:rPr>
              <a:t>While this was going on, another crew were using long ladders to access the roof in order to cover it with heavy duty sheeting to protect the storage area from the elements.</a:t>
            </a:r>
            <a:endParaRPr lang="en-GB" sz="2000" dirty="0"/>
          </a:p>
        </p:txBody>
      </p:sp>
      <p:pic>
        <p:nvPicPr>
          <p:cNvPr id="4" name="Content Placeholder 3"/>
          <p:cNvPicPr>
            <a:picLocks noGrp="1" noChangeAspect="1"/>
          </p:cNvPicPr>
          <p:nvPr>
            <p:ph sz="half" idx="1"/>
          </p:nvPr>
        </p:nvPicPr>
        <p:blipFill>
          <a:blip r:embed="rId2" cstate="screen">
            <a:extLst>
              <a:ext uri="{28A0092B-C50C-407E-A947-70E740481C1C}">
                <a14:useLocalDpi xmlns:a14="http://schemas.microsoft.com/office/drawing/2010/main"/>
              </a:ext>
            </a:extLst>
          </a:blip>
          <a:stretch>
            <a:fillRect/>
          </a:stretch>
        </p:blipFill>
        <p:spPr>
          <a:xfrm>
            <a:off x="417310" y="2644183"/>
            <a:ext cx="3807229" cy="2136371"/>
          </a:xfrm>
        </p:spPr>
      </p:pic>
      <p:pic>
        <p:nvPicPr>
          <p:cNvPr id="7" name="Content Placeholder 6"/>
          <p:cNvPicPr>
            <a:picLocks noGrp="1" noChangeAspect="1"/>
          </p:cNvPicPr>
          <p:nvPr>
            <p:ph sz="half" idx="2"/>
          </p:nvPr>
        </p:nvPicPr>
        <p:blipFill>
          <a:blip r:embed="rId3" cstate="screen">
            <a:extLst>
              <a:ext uri="{28A0092B-C50C-407E-A947-70E740481C1C}">
                <a14:useLocalDpi xmlns:a14="http://schemas.microsoft.com/office/drawing/2010/main"/>
              </a:ext>
            </a:extLst>
          </a:blip>
          <a:stretch>
            <a:fillRect/>
          </a:stretch>
        </p:blipFill>
        <p:spPr>
          <a:xfrm>
            <a:off x="4916285" y="2644183"/>
            <a:ext cx="3807229" cy="2136371"/>
          </a:xfrm>
        </p:spPr>
      </p:pic>
    </p:spTree>
    <p:extLst>
      <p:ext uri="{BB962C8B-B14F-4D97-AF65-F5344CB8AC3E}">
        <p14:creationId xmlns:p14="http://schemas.microsoft.com/office/powerpoint/2010/main" val="4263099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01752" y="404664"/>
            <a:ext cx="8534400" cy="582888"/>
          </a:xfrm>
        </p:spPr>
        <p:txBody>
          <a:bodyPr>
            <a:normAutofit fontScale="90000"/>
          </a:bodyPr>
          <a:lstStyle/>
          <a:p>
            <a:r>
              <a:rPr lang="en-GB" sz="2000" dirty="0" smtClean="0">
                <a:solidFill>
                  <a:schemeClr val="tx1"/>
                </a:solidFill>
                <a:latin typeface="Gill Sans MT" panose="020B0502020104020203" pitchFamily="34" charset="0"/>
              </a:rPr>
              <a:t> </a:t>
            </a:r>
            <a:r>
              <a:rPr lang="en-GB" sz="2000" dirty="0">
                <a:solidFill>
                  <a:schemeClr val="tx1"/>
                </a:solidFill>
                <a:latin typeface="Gill Sans MT" panose="020B0502020104020203" pitchFamily="34" charset="0"/>
              </a:rPr>
              <a:t/>
            </a:r>
            <a:br>
              <a:rPr lang="en-GB" sz="2000" dirty="0">
                <a:solidFill>
                  <a:schemeClr val="tx1"/>
                </a:solidFill>
                <a:latin typeface="Gill Sans MT" panose="020B0502020104020203" pitchFamily="34" charset="0"/>
              </a:rPr>
            </a:br>
            <a:r>
              <a:rPr lang="en-GB" sz="2000" dirty="0">
                <a:solidFill>
                  <a:schemeClr val="tx1"/>
                </a:solidFill>
                <a:latin typeface="Gill Sans MT" panose="020B0502020104020203" pitchFamily="34" charset="0"/>
              </a:rPr>
              <a:t>Inside the store, other fire-fighters were sheeting up the shelving directly underneath the hole in the roof to protect the archives still in the room.</a:t>
            </a:r>
            <a:endParaRPr lang="en-GB" sz="2000" dirty="0"/>
          </a:p>
        </p:txBody>
      </p:sp>
      <p:pic>
        <p:nvPicPr>
          <p:cNvPr id="7" name="Content Placeholder 6"/>
          <p:cNvPicPr>
            <a:picLocks noGrp="1" noChangeAspect="1"/>
          </p:cNvPicPr>
          <p:nvPr>
            <p:ph sz="half" idx="1"/>
          </p:nvPr>
        </p:nvPicPr>
        <p:blipFill>
          <a:blip r:embed="rId2" cstate="screen">
            <a:extLst>
              <a:ext uri="{28A0092B-C50C-407E-A947-70E740481C1C}">
                <a14:useLocalDpi xmlns:a14="http://schemas.microsoft.com/office/drawing/2010/main"/>
              </a:ext>
            </a:extLst>
          </a:blip>
          <a:stretch>
            <a:fillRect/>
          </a:stretch>
        </p:blipFill>
        <p:spPr>
          <a:xfrm>
            <a:off x="415232" y="2282580"/>
            <a:ext cx="3811385" cy="2859578"/>
          </a:xfrm>
        </p:spPr>
      </p:pic>
      <p:pic>
        <p:nvPicPr>
          <p:cNvPr id="8" name="Content Placeholder 7"/>
          <p:cNvPicPr>
            <a:picLocks noGrp="1" noChangeAspect="1"/>
          </p:cNvPicPr>
          <p:nvPr>
            <p:ph sz="half" idx="2"/>
          </p:nvPr>
        </p:nvPicPr>
        <p:blipFill>
          <a:blip r:embed="rId3" cstate="screen">
            <a:extLst>
              <a:ext uri="{28A0092B-C50C-407E-A947-70E740481C1C}">
                <a14:useLocalDpi xmlns:a14="http://schemas.microsoft.com/office/drawing/2010/main"/>
              </a:ext>
            </a:extLst>
          </a:blip>
          <a:stretch>
            <a:fillRect/>
          </a:stretch>
        </p:blipFill>
        <p:spPr>
          <a:xfrm>
            <a:off x="4914207" y="2282580"/>
            <a:ext cx="3811385" cy="2859578"/>
          </a:xfrm>
        </p:spPr>
      </p:pic>
    </p:spTree>
    <p:extLst>
      <p:ext uri="{BB962C8B-B14F-4D97-AF65-F5344CB8AC3E}">
        <p14:creationId xmlns:p14="http://schemas.microsoft.com/office/powerpoint/2010/main" val="1970348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3528" y="0"/>
            <a:ext cx="8534400" cy="758952"/>
          </a:xfrm>
        </p:spPr>
        <p:txBody>
          <a:bodyPr>
            <a:normAutofit fontScale="90000"/>
          </a:bodyPr>
          <a:lstStyle/>
          <a:p>
            <a:r>
              <a:rPr lang="en-GB" dirty="0" smtClean="0">
                <a:latin typeface="Gill Sans MT" panose="020B0502020104020203" pitchFamily="34" charset="0"/>
              </a:rPr>
              <a:t/>
            </a:r>
            <a:br>
              <a:rPr lang="en-GB" dirty="0" smtClean="0">
                <a:latin typeface="Gill Sans MT" panose="020B0502020104020203" pitchFamily="34" charset="0"/>
              </a:rPr>
            </a:br>
            <a:r>
              <a:rPr lang="en-GB" dirty="0" smtClean="0">
                <a:latin typeface="Gill Sans MT" panose="020B0502020104020203" pitchFamily="34" charset="0"/>
              </a:rPr>
              <a:t/>
            </a:r>
            <a:br>
              <a:rPr lang="en-GB" dirty="0" smtClean="0">
                <a:latin typeface="Gill Sans MT" panose="020B0502020104020203" pitchFamily="34" charset="0"/>
              </a:rPr>
            </a:br>
            <a:r>
              <a:rPr lang="en-GB" sz="3700" dirty="0">
                <a:latin typeface="Gill Sans MT" panose="020B0502020104020203" pitchFamily="34" charset="0"/>
              </a:rPr>
              <a:t>In full swing!</a:t>
            </a:r>
          </a:p>
        </p:txBody>
      </p:sp>
      <p:sp>
        <p:nvSpPr>
          <p:cNvPr id="6" name="Content Placeholder 5"/>
          <p:cNvSpPr>
            <a:spLocks noGrp="1"/>
          </p:cNvSpPr>
          <p:nvPr>
            <p:ph sz="quarter" idx="1"/>
          </p:nvPr>
        </p:nvSpPr>
        <p:spPr/>
        <p:txBody>
          <a:bodyPr/>
          <a:lstStyle/>
          <a:p>
            <a:endParaRPr lang="en-GB" dirty="0"/>
          </a:p>
        </p:txBody>
      </p:sp>
      <p:pic>
        <p:nvPicPr>
          <p:cNvPr id="4098" name="Picture 2" descr="\\rivendell\Attlee\Archives Centre\Archives Centre\Exhibitions and Events\Disaster simulation Feb 2015\best ones\IMAG1587.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55576" y="1988840"/>
            <a:ext cx="7776864" cy="43597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514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latin typeface="Gill Sans MT" panose="020B0502020104020203" pitchFamily="34" charset="0"/>
              </a:rPr>
              <a:t>Assisting the salvage</a:t>
            </a:r>
            <a:endParaRPr lang="en-GB" dirty="0">
              <a:latin typeface="Gill Sans MT" panose="020B0502020104020203" pitchFamily="34" charset="0"/>
            </a:endParaRPr>
          </a:p>
        </p:txBody>
      </p:sp>
      <p:sp>
        <p:nvSpPr>
          <p:cNvPr id="5" name="Content Placeholder 4"/>
          <p:cNvSpPr>
            <a:spLocks noGrp="1"/>
          </p:cNvSpPr>
          <p:nvPr>
            <p:ph sz="half" idx="1"/>
          </p:nvPr>
        </p:nvSpPr>
        <p:spPr/>
        <p:txBody>
          <a:bodyPr/>
          <a:lstStyle/>
          <a:p>
            <a:r>
              <a:rPr lang="en-GB" sz="2000" dirty="0">
                <a:solidFill>
                  <a:schemeClr val="tx1"/>
                </a:solidFill>
                <a:latin typeface="Gill Sans MT" panose="020B0502020104020203" pitchFamily="34" charset="0"/>
              </a:rPr>
              <a:t>We looked on, offering advice and help to the crews to enable access to the secure areas and identification of the priority collection.  </a:t>
            </a:r>
            <a:endParaRPr lang="en-GB" sz="2000" dirty="0" smtClean="0">
              <a:solidFill>
                <a:schemeClr val="tx1"/>
              </a:solidFill>
              <a:latin typeface="Gill Sans MT" panose="020B0502020104020203" pitchFamily="34" charset="0"/>
            </a:endParaRPr>
          </a:p>
          <a:p>
            <a:endParaRPr lang="en-GB" sz="2000" dirty="0" smtClean="0">
              <a:solidFill>
                <a:schemeClr val="tx1"/>
              </a:solidFill>
              <a:latin typeface="Gill Sans MT" panose="020B0502020104020203" pitchFamily="34" charset="0"/>
            </a:endParaRPr>
          </a:p>
          <a:p>
            <a:r>
              <a:rPr lang="en-GB" sz="2000" dirty="0" smtClean="0">
                <a:solidFill>
                  <a:schemeClr val="tx1"/>
                </a:solidFill>
                <a:latin typeface="Gill Sans MT" panose="020B0502020104020203" pitchFamily="34" charset="0"/>
              </a:rPr>
              <a:t>We </a:t>
            </a:r>
            <a:r>
              <a:rPr lang="en-GB" sz="2000" dirty="0">
                <a:solidFill>
                  <a:schemeClr val="tx1"/>
                </a:solidFill>
                <a:latin typeface="Gill Sans MT" panose="020B0502020104020203" pitchFamily="34" charset="0"/>
              </a:rPr>
              <a:t>prepared the temporary storage area identified in our Plan, using equipment and materials stockpiled in </a:t>
            </a:r>
            <a:r>
              <a:rPr lang="en-GB" sz="2000" dirty="0" smtClean="0">
                <a:latin typeface="Gill Sans MT" panose="020B0502020104020203" pitchFamily="34" charset="0"/>
              </a:rPr>
              <a:t>our</a:t>
            </a:r>
            <a:r>
              <a:rPr lang="en-GB" sz="2000" dirty="0" smtClean="0">
                <a:solidFill>
                  <a:schemeClr val="tx1"/>
                </a:solidFill>
                <a:latin typeface="Gill Sans MT" panose="020B0502020104020203" pitchFamily="34" charset="0"/>
              </a:rPr>
              <a:t> </a:t>
            </a:r>
            <a:r>
              <a:rPr lang="en-GB" sz="2000" dirty="0">
                <a:solidFill>
                  <a:schemeClr val="tx1"/>
                </a:solidFill>
                <a:latin typeface="Gill Sans MT" panose="020B0502020104020203" pitchFamily="34" charset="0"/>
              </a:rPr>
              <a:t>emergency </a:t>
            </a:r>
            <a:r>
              <a:rPr lang="en-GB" sz="2000" dirty="0" smtClean="0">
                <a:latin typeface="Gill Sans MT" panose="020B0502020104020203" pitchFamily="34" charset="0"/>
              </a:rPr>
              <a:t>disaster supplies</a:t>
            </a:r>
            <a:r>
              <a:rPr lang="en-GB" sz="2000" dirty="0" smtClean="0">
                <a:solidFill>
                  <a:schemeClr val="tx1"/>
                </a:solidFill>
                <a:latin typeface="Gill Sans MT" panose="020B0502020104020203" pitchFamily="34" charset="0"/>
              </a:rPr>
              <a:t> </a:t>
            </a:r>
            <a:r>
              <a:rPr lang="en-GB" sz="2000" dirty="0">
                <a:solidFill>
                  <a:schemeClr val="tx1"/>
                </a:solidFill>
                <a:latin typeface="Gill Sans MT" panose="020B0502020104020203" pitchFamily="34" charset="0"/>
              </a:rPr>
              <a:t>cupboard.</a:t>
            </a:r>
          </a:p>
        </p:txBody>
      </p:sp>
      <p:pic>
        <p:nvPicPr>
          <p:cNvPr id="8" name="Content Placeholder 6"/>
          <p:cNvPicPr>
            <a:picLocks noGrp="1" noChangeAspect="1"/>
          </p:cNvPicPr>
          <p:nvPr>
            <p:ph sz="half" idx="2"/>
          </p:nvPr>
        </p:nvPicPr>
        <p:blipFill>
          <a:blip r:embed="rId3" cstate="screen">
            <a:extLst>
              <a:ext uri="{28A0092B-C50C-407E-A947-70E740481C1C}">
                <a14:useLocalDpi xmlns:a14="http://schemas.microsoft.com/office/drawing/2010/main"/>
              </a:ext>
            </a:extLst>
          </a:blip>
          <a:stretch>
            <a:fillRect/>
          </a:stretch>
        </p:blipFill>
        <p:spPr>
          <a:xfrm>
            <a:off x="5338156" y="1736018"/>
            <a:ext cx="2963487" cy="3952702"/>
          </a:xfrm>
        </p:spPr>
      </p:pic>
    </p:spTree>
    <p:extLst>
      <p:ext uri="{BB962C8B-B14F-4D97-AF65-F5344CB8AC3E}">
        <p14:creationId xmlns:p14="http://schemas.microsoft.com/office/powerpoint/2010/main" val="26026357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Gill Sans MT" panose="020B0502020104020203" pitchFamily="34" charset="0"/>
              </a:rPr>
              <a:t>Moving priority boxes to temporary accommodation</a:t>
            </a:r>
            <a:endParaRPr lang="en-GB" dirty="0">
              <a:latin typeface="Gill Sans MT" panose="020B0502020104020203" pitchFamily="34" charset="0"/>
            </a:endParaRPr>
          </a:p>
        </p:txBody>
      </p:sp>
      <p:pic>
        <p:nvPicPr>
          <p:cNvPr id="4" name="Content Placeholder 3"/>
          <p:cNvPicPr>
            <a:picLocks noGrp="1" noChangeAspect="1"/>
          </p:cNvPicPr>
          <p:nvPr>
            <p:ph sz="half" idx="1"/>
          </p:nvPr>
        </p:nvPicPr>
        <p:blipFill>
          <a:blip r:embed="rId2" cstate="screen">
            <a:extLst>
              <a:ext uri="{28A0092B-C50C-407E-A947-70E740481C1C}">
                <a14:useLocalDpi xmlns:a14="http://schemas.microsoft.com/office/drawing/2010/main"/>
              </a:ext>
            </a:extLst>
          </a:blip>
          <a:stretch>
            <a:fillRect/>
          </a:stretch>
        </p:blipFill>
        <p:spPr>
          <a:xfrm>
            <a:off x="251520" y="2564904"/>
            <a:ext cx="4038600" cy="2259910"/>
          </a:xfrm>
        </p:spPr>
      </p:pic>
      <p:pic>
        <p:nvPicPr>
          <p:cNvPr id="13" name="Content Placeholder 12"/>
          <p:cNvPicPr>
            <a:picLocks noGrp="1" noChangeAspect="1"/>
          </p:cNvPicPr>
          <p:nvPr>
            <p:ph sz="half" idx="2"/>
          </p:nvPr>
        </p:nvPicPr>
        <p:blipFill>
          <a:blip r:embed="rId3" cstate="screen">
            <a:extLst>
              <a:ext uri="{28A0092B-C50C-407E-A947-70E740481C1C}">
                <a14:useLocalDpi xmlns:a14="http://schemas.microsoft.com/office/drawing/2010/main"/>
              </a:ext>
            </a:extLst>
          </a:blip>
          <a:stretch>
            <a:fillRect/>
          </a:stretch>
        </p:blipFill>
        <p:spPr>
          <a:xfrm>
            <a:off x="4800600" y="2579368"/>
            <a:ext cx="4038600" cy="2266001"/>
          </a:xfrm>
        </p:spPr>
      </p:pic>
    </p:spTree>
    <p:extLst>
      <p:ext uri="{BB962C8B-B14F-4D97-AF65-F5344CB8AC3E}">
        <p14:creationId xmlns:p14="http://schemas.microsoft.com/office/powerpoint/2010/main" val="1473526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ill Sans MT" panose="020B0502020104020203" pitchFamily="34" charset="0"/>
              </a:rPr>
              <a:t>The end of the exercise</a:t>
            </a:r>
            <a:endParaRPr lang="en-GB" dirty="0">
              <a:latin typeface="Gill Sans MT" panose="020B0502020104020203" pitchFamily="34" charset="0"/>
            </a:endParaRPr>
          </a:p>
        </p:txBody>
      </p:sp>
      <p:sp>
        <p:nvSpPr>
          <p:cNvPr id="3" name="Content Placeholder 2"/>
          <p:cNvSpPr>
            <a:spLocks noGrp="1"/>
          </p:cNvSpPr>
          <p:nvPr>
            <p:ph sz="half" idx="1"/>
          </p:nvPr>
        </p:nvSpPr>
        <p:spPr/>
        <p:txBody>
          <a:bodyPr/>
          <a:lstStyle/>
          <a:p>
            <a:endParaRPr lang="en-GB" dirty="0"/>
          </a:p>
        </p:txBody>
      </p:sp>
      <p:sp>
        <p:nvSpPr>
          <p:cNvPr id="4" name="Content Placeholder 3"/>
          <p:cNvSpPr>
            <a:spLocks noGrp="1"/>
          </p:cNvSpPr>
          <p:nvPr>
            <p:ph sz="half" idx="2"/>
          </p:nvPr>
        </p:nvSpPr>
        <p:spPr/>
        <p:txBody>
          <a:bodyPr/>
          <a:lstStyle/>
          <a:p>
            <a:r>
              <a:rPr lang="en-GB" sz="1600" dirty="0">
                <a:solidFill>
                  <a:schemeClr val="tx1"/>
                </a:solidFill>
                <a:latin typeface="Gill Sans MT" panose="020B0502020104020203" pitchFamily="34" charset="0"/>
              </a:rPr>
              <a:t>Nearly two and a half hours later, the fire crews had stabilised the areas and moved the priority material to the temporary storage area.  They were exhausted and we were high on adrenaline</a:t>
            </a:r>
            <a:r>
              <a:rPr lang="en-GB" sz="1600" dirty="0" smtClean="0">
                <a:solidFill>
                  <a:schemeClr val="tx1"/>
                </a:solidFill>
                <a:latin typeface="Gill Sans MT" panose="020B0502020104020203" pitchFamily="34" charset="0"/>
              </a:rPr>
              <a:t>!</a:t>
            </a:r>
          </a:p>
          <a:p>
            <a:pPr marL="0" indent="0">
              <a:buNone/>
            </a:pPr>
            <a:endParaRPr lang="en-GB" sz="1600" dirty="0">
              <a:solidFill>
                <a:schemeClr val="tx1"/>
              </a:solidFill>
              <a:latin typeface="Gill Sans MT" panose="020B0502020104020203" pitchFamily="34" charset="0"/>
            </a:endParaRPr>
          </a:p>
          <a:p>
            <a:r>
              <a:rPr lang="en-GB" sz="1600" dirty="0">
                <a:solidFill>
                  <a:schemeClr val="tx1"/>
                </a:solidFill>
                <a:latin typeface="Gill Sans MT" panose="020B0502020104020203" pitchFamily="34" charset="0"/>
              </a:rPr>
              <a:t>The College had arranged for refreshments to be laid on in the buttery for anyone that needed them at any point throughout the exercise.  A few of the fire-fighters took a well earned cuppa at the end of the exercise and all seemed to have had a fruitful and even enjoyable time.</a:t>
            </a:r>
          </a:p>
          <a:p>
            <a:endParaRPr lang="en-GB" sz="1200" dirty="0">
              <a:latin typeface="Gill Sans MT" panose="020B0502020104020203" pitchFamily="34" charset="0"/>
            </a:endParaRPr>
          </a:p>
        </p:txBody>
      </p:sp>
      <p:pic>
        <p:nvPicPr>
          <p:cNvPr id="6146" name="Picture 2" descr="\\rivendell\Attlee\Archives Centre\Archives Centre\Exhibitions and Events\Disaster simulation Feb 2015\best ones\na31.jpe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278861" y="1908453"/>
            <a:ext cx="4224469" cy="3168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16030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ill Sans MT" panose="020B0502020104020203" pitchFamily="34" charset="0"/>
              </a:rPr>
              <a:t>Outcomes</a:t>
            </a:r>
            <a:endParaRPr lang="en-GB" dirty="0">
              <a:latin typeface="Gill Sans MT" panose="020B0502020104020203" pitchFamily="34" charset="0"/>
            </a:endParaRPr>
          </a:p>
        </p:txBody>
      </p:sp>
      <p:sp>
        <p:nvSpPr>
          <p:cNvPr id="4" name="Content Placeholder 3"/>
          <p:cNvSpPr>
            <a:spLocks noGrp="1"/>
          </p:cNvSpPr>
          <p:nvPr>
            <p:ph sz="quarter" idx="1"/>
          </p:nvPr>
        </p:nvSpPr>
        <p:spPr/>
        <p:txBody>
          <a:bodyPr/>
          <a:lstStyle/>
          <a:p>
            <a:endParaRPr lang="en-GB" dirty="0" smtClean="0">
              <a:latin typeface="Gill Sans MT" panose="020B0502020104020203" pitchFamily="34" charset="0"/>
            </a:endParaRPr>
          </a:p>
          <a:p>
            <a:r>
              <a:rPr lang="en-GB" dirty="0" smtClean="0">
                <a:latin typeface="Gill Sans MT" panose="020B0502020104020203" pitchFamily="34" charset="0"/>
              </a:rPr>
              <a:t>We decided that it would be useful to add a laminated ‘front sheet’ to our Disaster Contingency Plan held in the Porters Lodge – for use by the Fire Service</a:t>
            </a:r>
          </a:p>
          <a:p>
            <a:endParaRPr lang="en-GB" dirty="0">
              <a:latin typeface="Gill Sans MT" panose="020B0502020104020203" pitchFamily="34" charset="0"/>
            </a:endParaRPr>
          </a:p>
          <a:p>
            <a:r>
              <a:rPr lang="en-GB" dirty="0" smtClean="0">
                <a:latin typeface="Gill Sans MT" panose="020B0502020104020203" pitchFamily="34" charset="0"/>
              </a:rPr>
              <a:t>The main problem encountered was the Fire Road…</a:t>
            </a:r>
            <a:endParaRPr lang="en-GB" dirty="0">
              <a:latin typeface="Gill Sans MT" panose="020B0502020104020203" pitchFamily="34" charset="0"/>
            </a:endParaRPr>
          </a:p>
        </p:txBody>
      </p:sp>
    </p:spTree>
    <p:extLst>
      <p:ext uri="{BB962C8B-B14F-4D97-AF65-F5344CB8AC3E}">
        <p14:creationId xmlns:p14="http://schemas.microsoft.com/office/powerpoint/2010/main" val="29795753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GB" dirty="0" smtClean="0">
                <a:latin typeface="Gill Sans MT" panose="020B0502020104020203" pitchFamily="34" charset="0"/>
              </a:rPr>
              <a:t>The aftermath – and the biggest lesson learnt!</a:t>
            </a:r>
            <a:endParaRPr lang="en-GB" dirty="0">
              <a:latin typeface="Gill Sans MT" panose="020B0502020104020203" pitchFamily="34" charset="0"/>
            </a:endParaRPr>
          </a:p>
        </p:txBody>
      </p:sp>
      <p:pic>
        <p:nvPicPr>
          <p:cNvPr id="9" name="Content Placeholder 8"/>
          <p:cNvPicPr>
            <a:picLocks noGrp="1" noChangeAspect="1"/>
          </p:cNvPicPr>
          <p:nvPr>
            <p:ph sz="quarter" idx="1"/>
          </p:nvPr>
        </p:nvPicPr>
        <p:blipFill>
          <a:blip r:embed="rId3" cstate="screen">
            <a:extLst>
              <a:ext uri="{28A0092B-C50C-407E-A947-70E740481C1C}">
                <a14:useLocalDpi xmlns:a14="http://schemas.microsoft.com/office/drawing/2010/main"/>
              </a:ext>
            </a:extLst>
          </a:blip>
          <a:stretch>
            <a:fillRect/>
          </a:stretch>
        </p:blipFill>
        <p:spPr>
          <a:xfrm>
            <a:off x="1810544" y="1755775"/>
            <a:ext cx="5486400" cy="4114800"/>
          </a:xfrm>
        </p:spPr>
      </p:pic>
    </p:spTree>
    <p:extLst>
      <p:ext uri="{BB962C8B-B14F-4D97-AF65-F5344CB8AC3E}">
        <p14:creationId xmlns:p14="http://schemas.microsoft.com/office/powerpoint/2010/main" val="3300596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dirty="0" smtClean="0">
                <a:latin typeface="Gill Sans MT" panose="020B0502020104020203" pitchFamily="34" charset="0"/>
              </a:rPr>
              <a:t>Testing our Disaster Contingency Plan</a:t>
            </a:r>
            <a:endParaRPr lang="en-GB" dirty="0">
              <a:latin typeface="Gill Sans MT" panose="020B0502020104020203" pitchFamily="34" charset="0"/>
            </a:endParaRPr>
          </a:p>
        </p:txBody>
      </p:sp>
      <p:sp>
        <p:nvSpPr>
          <p:cNvPr id="3" name="Text Placeholder 2"/>
          <p:cNvSpPr>
            <a:spLocks noGrp="1"/>
          </p:cNvSpPr>
          <p:nvPr>
            <p:ph sz="quarter" idx="1"/>
          </p:nvPr>
        </p:nvSpPr>
        <p:spPr>
          <a:xfrm>
            <a:off x="827584" y="1988840"/>
            <a:ext cx="7772400" cy="4114800"/>
          </a:xfrm>
        </p:spPr>
        <p:txBody>
          <a:bodyPr/>
          <a:lstStyle/>
          <a:p>
            <a:pPr marL="0" indent="0">
              <a:buNone/>
            </a:pPr>
            <a:endParaRPr lang="en-GB" sz="2400" dirty="0">
              <a:latin typeface="Gill Sans MT" panose="020B0502020104020203" pitchFamily="34" charset="0"/>
            </a:endParaRPr>
          </a:p>
          <a:p>
            <a:r>
              <a:rPr lang="en-GB" sz="2400" dirty="0" smtClean="0">
                <a:latin typeface="Gill Sans MT" panose="020B0502020104020203" pitchFamily="34" charset="0"/>
              </a:rPr>
              <a:t>Churchill Archives Centre has regular staff training but there is a need to test the Plan periodically</a:t>
            </a:r>
          </a:p>
          <a:p>
            <a:pPr marL="0" indent="0">
              <a:buNone/>
            </a:pPr>
            <a:endParaRPr lang="en-GB" sz="2400" dirty="0" smtClean="0">
              <a:latin typeface="Gill Sans MT" panose="020B0502020104020203" pitchFamily="34" charset="0"/>
            </a:endParaRPr>
          </a:p>
          <a:p>
            <a:r>
              <a:rPr lang="en-GB" sz="2400" dirty="0" smtClean="0">
                <a:latin typeface="Gill Sans MT" panose="020B0502020104020203" pitchFamily="34" charset="0"/>
              </a:rPr>
              <a:t>First one 2007</a:t>
            </a:r>
          </a:p>
          <a:p>
            <a:pPr marL="0" indent="0">
              <a:buNone/>
            </a:pPr>
            <a:endParaRPr lang="en-GB" sz="2400" dirty="0" smtClean="0">
              <a:latin typeface="Gill Sans MT" panose="020B0502020104020203" pitchFamily="34" charset="0"/>
            </a:endParaRPr>
          </a:p>
          <a:p>
            <a:r>
              <a:rPr lang="en-GB" sz="2400" dirty="0" smtClean="0">
                <a:latin typeface="Gill Sans MT" panose="020B0502020104020203" pitchFamily="34" charset="0"/>
              </a:rPr>
              <a:t>Second one 2015 – Exercise Winston</a:t>
            </a:r>
          </a:p>
          <a:p>
            <a:endParaRPr lang="en-GB" sz="2400" dirty="0">
              <a:latin typeface="Gill Sans MT" panose="020B0502020104020203" pitchFamily="34" charset="0"/>
            </a:endParaRPr>
          </a:p>
        </p:txBody>
      </p:sp>
    </p:spTree>
    <p:extLst>
      <p:ext uri="{BB962C8B-B14F-4D97-AF65-F5344CB8AC3E}">
        <p14:creationId xmlns:p14="http://schemas.microsoft.com/office/powerpoint/2010/main" val="2919502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ill Sans MT" panose="020B0502020104020203" pitchFamily="34" charset="0"/>
              </a:rPr>
              <a:t>Lessons learnt 2007</a:t>
            </a:r>
            <a:endParaRPr lang="en-GB" dirty="0">
              <a:latin typeface="Gill Sans MT" panose="020B0502020104020203" pitchFamily="34" charset="0"/>
            </a:endParaRPr>
          </a:p>
        </p:txBody>
      </p:sp>
      <p:sp>
        <p:nvSpPr>
          <p:cNvPr id="4" name="Content Placeholder 3"/>
          <p:cNvSpPr>
            <a:spLocks noGrp="1"/>
          </p:cNvSpPr>
          <p:nvPr>
            <p:ph sz="quarter" idx="1"/>
          </p:nvPr>
        </p:nvSpPr>
        <p:spPr/>
        <p:txBody>
          <a:bodyPr/>
          <a:lstStyle/>
          <a:p>
            <a:pPr marL="0" indent="0">
              <a:buNone/>
            </a:pPr>
            <a:endParaRPr lang="en-GB" sz="1600" dirty="0" smtClean="0">
              <a:latin typeface="Gill Sans MT" panose="020B0502020104020203" pitchFamily="34" charset="0"/>
            </a:endParaRPr>
          </a:p>
          <a:p>
            <a:r>
              <a:rPr lang="en-GB" sz="1600" dirty="0" smtClean="0">
                <a:latin typeface="Gill Sans MT" panose="020B0502020104020203" pitchFamily="34" charset="0"/>
              </a:rPr>
              <a:t>The Disaster supplies cupboard was in the wrong place, being in another part of the same building as the incident.  Since re-located</a:t>
            </a:r>
          </a:p>
          <a:p>
            <a:r>
              <a:rPr lang="en-GB" sz="1600" dirty="0" smtClean="0">
                <a:latin typeface="Gill Sans MT" panose="020B0502020104020203" pitchFamily="34" charset="0"/>
              </a:rPr>
              <a:t>There was some confusion over keys provided by the duty porters – completely full set now stored with the porters</a:t>
            </a:r>
          </a:p>
          <a:p>
            <a:r>
              <a:rPr lang="en-GB" sz="1600" dirty="0" smtClean="0">
                <a:latin typeface="Gill Sans MT" panose="020B0502020104020203" pitchFamily="34" charset="0"/>
              </a:rPr>
              <a:t>The Fire service (in the dark and with breathing apparatus on) needed extra guidance on which were our priority shelves.  We have now clarified this by better labelling of bays.</a:t>
            </a:r>
          </a:p>
          <a:p>
            <a:r>
              <a:rPr lang="en-GB" sz="1600" dirty="0" smtClean="0">
                <a:latin typeface="Gill Sans MT" panose="020B0502020104020203" pitchFamily="34" charset="0"/>
              </a:rPr>
              <a:t>Fire Service noted the importance of fluorescent vests to identify Archives Centre Incident managers with whom they should be communicating.</a:t>
            </a:r>
          </a:p>
          <a:p>
            <a:r>
              <a:rPr lang="en-GB" sz="1600" dirty="0" smtClean="0">
                <a:latin typeface="Gill Sans MT" panose="020B0502020104020203" pitchFamily="34" charset="0"/>
              </a:rPr>
              <a:t>On the advice of the Fire Service, we purchased face masks (as well as gloves) for the salvage team (in event of smoke damage) and</a:t>
            </a:r>
            <a:r>
              <a:rPr lang="en-GB" sz="1600" dirty="0">
                <a:latin typeface="Gill Sans MT" panose="020B0502020104020203" pitchFamily="34" charset="0"/>
              </a:rPr>
              <a:t> </a:t>
            </a:r>
            <a:r>
              <a:rPr lang="en-GB" sz="1600" dirty="0" smtClean="0">
                <a:latin typeface="Gill Sans MT" panose="020B0502020104020203" pitchFamily="34" charset="0"/>
              </a:rPr>
              <a:t>better, heavy duty gloves for our disaster supplies cupboard.</a:t>
            </a:r>
          </a:p>
          <a:p>
            <a:r>
              <a:rPr lang="en-GB" sz="1600" dirty="0" smtClean="0">
                <a:latin typeface="Gill Sans MT" panose="020B0502020104020203" pitchFamily="34" charset="0"/>
              </a:rPr>
              <a:t>It was incredibly tiring for the salvage team moving c.200 boxes through college to the operation area, while wearing masks!  This illustrated the importance of breaks.</a:t>
            </a:r>
          </a:p>
          <a:p>
            <a:endParaRPr lang="en-GB" sz="1600" dirty="0"/>
          </a:p>
        </p:txBody>
      </p:sp>
    </p:spTree>
    <p:extLst>
      <p:ext uri="{BB962C8B-B14F-4D97-AF65-F5344CB8AC3E}">
        <p14:creationId xmlns:p14="http://schemas.microsoft.com/office/powerpoint/2010/main" val="4091491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GB" dirty="0" smtClean="0">
                <a:latin typeface="Gill Sans MT" panose="020B0502020104020203" pitchFamily="34" charset="0"/>
              </a:rPr>
              <a:t/>
            </a:r>
            <a:br>
              <a:rPr lang="en-GB" dirty="0" smtClean="0">
                <a:latin typeface="Gill Sans MT" panose="020B0502020104020203" pitchFamily="34" charset="0"/>
              </a:rPr>
            </a:br>
            <a:r>
              <a:rPr lang="en-GB" dirty="0" smtClean="0">
                <a:latin typeface="Gill Sans MT" panose="020B0502020104020203" pitchFamily="34" charset="0"/>
              </a:rPr>
              <a:t>The Fire Service – testing their salvage capability</a:t>
            </a:r>
            <a:endParaRPr lang="en-GB" b="1" dirty="0">
              <a:latin typeface="Gill Sans MT" panose="020B0502020104020203" pitchFamily="34" charset="0"/>
            </a:endParaRPr>
          </a:p>
        </p:txBody>
      </p:sp>
      <p:sp>
        <p:nvSpPr>
          <p:cNvPr id="6" name="Text Placeholder 5"/>
          <p:cNvSpPr>
            <a:spLocks noGrp="1"/>
          </p:cNvSpPr>
          <p:nvPr>
            <p:ph sz="quarter" idx="1"/>
          </p:nvPr>
        </p:nvSpPr>
        <p:spPr/>
        <p:txBody>
          <a:bodyPr/>
          <a:lstStyle/>
          <a:p>
            <a:pPr marL="0" indent="0">
              <a:buNone/>
            </a:pPr>
            <a:endParaRPr lang="en-GB" sz="2000" dirty="0" smtClean="0">
              <a:latin typeface="Gill Sans MT" panose="020B0502020104020203" pitchFamily="34" charset="0"/>
            </a:endParaRPr>
          </a:p>
          <a:p>
            <a:pPr marL="0" indent="0">
              <a:buNone/>
            </a:pPr>
            <a:endParaRPr lang="en-GB" sz="2000" dirty="0">
              <a:latin typeface="Gill Sans MT" panose="020B0502020104020203" pitchFamily="34" charset="0"/>
            </a:endParaRPr>
          </a:p>
          <a:p>
            <a:pPr marL="0" indent="0">
              <a:buNone/>
            </a:pPr>
            <a:r>
              <a:rPr lang="en-GB" sz="2000" dirty="0" smtClean="0">
                <a:latin typeface="Gill Sans MT" panose="020B0502020104020203" pitchFamily="34" charset="0"/>
              </a:rPr>
              <a:t>The Cambridgeshire Fire and Rescue Service were looking particularly at their salvage capability and wanted to organise </a:t>
            </a:r>
            <a:r>
              <a:rPr lang="en-GB" sz="2000" dirty="0">
                <a:latin typeface="Gill Sans MT" panose="020B0502020104020203" pitchFamily="34" charset="0"/>
              </a:rPr>
              <a:t>a salvage exercise, involving 4 - 6 fire appliances.</a:t>
            </a:r>
          </a:p>
        </p:txBody>
      </p:sp>
    </p:spTree>
    <p:extLst>
      <p:ext uri="{BB962C8B-B14F-4D97-AF65-F5344CB8AC3E}">
        <p14:creationId xmlns:p14="http://schemas.microsoft.com/office/powerpoint/2010/main" val="1348108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Gill Sans MT" panose="020B0502020104020203" pitchFamily="34" charset="0"/>
              </a:rPr>
              <a:t>Exercise Winston - the </a:t>
            </a:r>
            <a:r>
              <a:rPr lang="en-GB" dirty="0">
                <a:latin typeface="Gill Sans MT" panose="020B0502020104020203" pitchFamily="34" charset="0"/>
              </a:rPr>
              <a:t>s</a:t>
            </a:r>
            <a:r>
              <a:rPr lang="en-GB" dirty="0" smtClean="0">
                <a:latin typeface="Gill Sans MT" panose="020B0502020104020203" pitchFamily="34" charset="0"/>
              </a:rPr>
              <a:t>cenario</a:t>
            </a:r>
            <a:endParaRPr lang="en-GB" dirty="0">
              <a:latin typeface="Gill Sans MT" panose="020B0502020104020203" pitchFamily="34" charset="0"/>
            </a:endParaRPr>
          </a:p>
        </p:txBody>
      </p:sp>
      <p:sp>
        <p:nvSpPr>
          <p:cNvPr id="3" name="Content Placeholder 2"/>
          <p:cNvSpPr>
            <a:spLocks noGrp="1"/>
          </p:cNvSpPr>
          <p:nvPr>
            <p:ph sz="quarter" idx="1"/>
          </p:nvPr>
        </p:nvSpPr>
        <p:spPr/>
        <p:txBody>
          <a:bodyPr/>
          <a:lstStyle/>
          <a:p>
            <a:pPr marL="0" indent="0">
              <a:buNone/>
            </a:pPr>
            <a:endParaRPr lang="en-GB" sz="2000" dirty="0" smtClean="0">
              <a:latin typeface="Gill Sans MT" panose="020B0502020104020203" pitchFamily="34" charset="0"/>
            </a:endParaRPr>
          </a:p>
          <a:p>
            <a:pPr marL="0" indent="0">
              <a:buNone/>
            </a:pPr>
            <a:r>
              <a:rPr lang="en-GB" sz="2000" dirty="0" smtClean="0">
                <a:latin typeface="Gill Sans MT" panose="020B0502020104020203" pitchFamily="34" charset="0"/>
              </a:rPr>
              <a:t>The </a:t>
            </a:r>
            <a:r>
              <a:rPr lang="en-GB" sz="2000" dirty="0">
                <a:latin typeface="Gill Sans MT" panose="020B0502020104020203" pitchFamily="34" charset="0"/>
              </a:rPr>
              <a:t>scenario we’d agreed ahead with the Fire Service was that there had been a fire in our storage area that had been put out by our gas fire suppression system, but there was damage to the roof and the room was filled with smoke.  It was also out-of-hours, so everything was securely locked up and alarmed as normal – and it was a cold, dark winter’s night in February.</a:t>
            </a:r>
          </a:p>
          <a:p>
            <a:endParaRPr lang="en-GB" sz="2000" dirty="0"/>
          </a:p>
        </p:txBody>
      </p:sp>
    </p:spTree>
    <p:extLst>
      <p:ext uri="{BB962C8B-B14F-4D97-AF65-F5344CB8AC3E}">
        <p14:creationId xmlns:p14="http://schemas.microsoft.com/office/powerpoint/2010/main" val="3757121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Preparation</a:t>
            </a:r>
            <a:endParaRPr lang="en-GB" sz="3200" dirty="0"/>
          </a:p>
        </p:txBody>
      </p:sp>
      <p:pic>
        <p:nvPicPr>
          <p:cNvPr id="5" name="Content Placeholder 4"/>
          <p:cNvPicPr>
            <a:picLocks noGrp="1" noChangeAspect="1"/>
          </p:cNvPicPr>
          <p:nvPr>
            <p:ph sz="half" idx="1"/>
          </p:nvPr>
        </p:nvPicPr>
        <p:blipFill>
          <a:blip r:embed="rId3" cstate="screen">
            <a:extLst>
              <a:ext uri="{28A0092B-C50C-407E-A947-70E740481C1C}">
                <a14:useLocalDpi xmlns:a14="http://schemas.microsoft.com/office/drawing/2010/main"/>
              </a:ext>
            </a:extLst>
          </a:blip>
          <a:stretch>
            <a:fillRect/>
          </a:stretch>
        </p:blipFill>
        <p:spPr>
          <a:xfrm>
            <a:off x="776836" y="1654969"/>
            <a:ext cx="3088178" cy="4114800"/>
          </a:xfrm>
        </p:spPr>
      </p:pic>
      <p:sp>
        <p:nvSpPr>
          <p:cNvPr id="6" name="Text Placeholder 5"/>
          <p:cNvSpPr>
            <a:spLocks noGrp="1"/>
          </p:cNvSpPr>
          <p:nvPr>
            <p:ph sz="half" idx="2"/>
          </p:nvPr>
        </p:nvSpPr>
        <p:spPr/>
        <p:txBody>
          <a:bodyPr/>
          <a:lstStyle/>
          <a:p>
            <a:pPr marL="0" indent="0">
              <a:buNone/>
            </a:pPr>
            <a:endParaRPr lang="en-GB" sz="1600" dirty="0" smtClean="0">
              <a:latin typeface="Gill Sans MT" panose="020B0502020104020203" pitchFamily="34" charset="0"/>
            </a:endParaRPr>
          </a:p>
          <a:p>
            <a:r>
              <a:rPr lang="en-GB" sz="1600" dirty="0" smtClean="0">
                <a:latin typeface="Gill Sans MT" panose="020B0502020104020203" pitchFamily="34" charset="0"/>
              </a:rPr>
              <a:t>Consulted extensively with Fire Service and carried out risk assessment for the event.</a:t>
            </a:r>
          </a:p>
          <a:p>
            <a:pPr marL="0" indent="0">
              <a:buNone/>
            </a:pPr>
            <a:endParaRPr lang="en-GB" sz="1600" dirty="0" smtClean="0">
              <a:latin typeface="Gill Sans MT" panose="020B0502020104020203" pitchFamily="34" charset="0"/>
            </a:endParaRPr>
          </a:p>
          <a:p>
            <a:r>
              <a:rPr lang="en-GB" sz="1600" dirty="0">
                <a:latin typeface="Gill Sans MT" panose="020B0502020104020203" pitchFamily="34" charset="0"/>
              </a:rPr>
              <a:t>We had prepared 280 filled dummy priority boxes (many heavy) and temporarily updated the Disaster Contingency Plan with this </a:t>
            </a:r>
            <a:r>
              <a:rPr lang="en-GB" sz="1600" dirty="0" smtClean="0">
                <a:latin typeface="Gill Sans MT" panose="020B0502020104020203" pitchFamily="34" charset="0"/>
              </a:rPr>
              <a:t>information</a:t>
            </a:r>
          </a:p>
          <a:p>
            <a:pPr marL="0" indent="0">
              <a:buNone/>
            </a:pPr>
            <a:endParaRPr lang="en-GB" sz="1600" dirty="0">
              <a:latin typeface="Gill Sans MT" panose="020B0502020104020203" pitchFamily="34" charset="0"/>
            </a:endParaRPr>
          </a:p>
          <a:p>
            <a:r>
              <a:rPr lang="en-GB" sz="1600" dirty="0" smtClean="0">
                <a:latin typeface="Gill Sans MT" panose="020B0502020104020203" pitchFamily="34" charset="0"/>
              </a:rPr>
              <a:t>Stationed a staff member within the dark, locked, alarmed storage area to remain there during the whole operation to ensure only the correct boxes were taken out.  But not to be involved unless absolutely necessary!</a:t>
            </a:r>
            <a:endParaRPr lang="en-GB" sz="1600" dirty="0">
              <a:latin typeface="Gill Sans MT" panose="020B0502020104020203" pitchFamily="34" charset="0"/>
            </a:endParaRPr>
          </a:p>
        </p:txBody>
      </p:sp>
    </p:spTree>
    <p:extLst>
      <p:ext uri="{BB962C8B-B14F-4D97-AF65-F5344CB8AC3E}">
        <p14:creationId xmlns:p14="http://schemas.microsoft.com/office/powerpoint/2010/main" val="2664445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latin typeface="Gill Sans MT" panose="020B0502020104020203" pitchFamily="34" charset="0"/>
              </a:rPr>
              <a:t>Exercise Winston</a:t>
            </a:r>
            <a:endParaRPr lang="en-GB" dirty="0">
              <a:latin typeface="Gill Sans MT" panose="020B0502020104020203" pitchFamily="34" charset="0"/>
            </a:endParaRPr>
          </a:p>
        </p:txBody>
      </p:sp>
      <p:sp>
        <p:nvSpPr>
          <p:cNvPr id="3" name="Content Placeholder 2"/>
          <p:cNvSpPr>
            <a:spLocks noGrp="1"/>
          </p:cNvSpPr>
          <p:nvPr>
            <p:ph sz="half" idx="1"/>
          </p:nvPr>
        </p:nvSpPr>
        <p:spPr/>
        <p:txBody>
          <a:bodyPr>
            <a:normAutofit/>
          </a:bodyPr>
          <a:lstStyle/>
          <a:p>
            <a:r>
              <a:rPr lang="en-GB" sz="1600" dirty="0" smtClean="0">
                <a:latin typeface="Gill Sans MT" panose="020B0502020104020203" pitchFamily="34" charset="0"/>
              </a:rPr>
              <a:t>7pm on a Tuesday evening in February 2015</a:t>
            </a:r>
          </a:p>
          <a:p>
            <a:pPr marL="0" indent="0">
              <a:buNone/>
            </a:pPr>
            <a:endParaRPr lang="en-GB" sz="1600" dirty="0" smtClean="0">
              <a:latin typeface="Gill Sans MT" panose="020B0502020104020203" pitchFamily="34" charset="0"/>
            </a:endParaRPr>
          </a:p>
          <a:p>
            <a:r>
              <a:rPr lang="en-GB" sz="1600" dirty="0" smtClean="0">
                <a:latin typeface="Gill Sans MT" panose="020B0502020104020203" pitchFamily="34" charset="0"/>
              </a:rPr>
              <a:t>College life going on a normal, including students using the library (same building as the Archives)</a:t>
            </a:r>
          </a:p>
          <a:p>
            <a:pPr marL="0" indent="0">
              <a:buNone/>
            </a:pPr>
            <a:endParaRPr lang="en-GB" sz="1600" dirty="0">
              <a:solidFill>
                <a:schemeClr val="tx1"/>
              </a:solidFill>
              <a:latin typeface="Gill Sans MT" panose="020B0502020104020203" pitchFamily="34" charset="0"/>
            </a:endParaRPr>
          </a:p>
          <a:p>
            <a:r>
              <a:rPr lang="en-GB" sz="1600" dirty="0" smtClean="0">
                <a:solidFill>
                  <a:schemeClr val="tx1"/>
                </a:solidFill>
                <a:latin typeface="Gill Sans MT" panose="020B0502020104020203" pitchFamily="34" charset="0"/>
              </a:rPr>
              <a:t>Certain key staff aware but the </a:t>
            </a:r>
            <a:r>
              <a:rPr lang="en-GB" sz="1600" dirty="0">
                <a:solidFill>
                  <a:schemeClr val="tx1"/>
                </a:solidFill>
                <a:latin typeface="Gill Sans MT" panose="020B0502020104020203" pitchFamily="34" charset="0"/>
              </a:rPr>
              <a:t>porters on duty had no idea that this was a drill and so responded as if it were a real incident, assisting the five fire crews, from different regions, as they arrived in their vehicles a few minutes later, and calling out Archives Centre staff</a:t>
            </a:r>
            <a:r>
              <a:rPr lang="en-GB" sz="1600" dirty="0" smtClean="0">
                <a:solidFill>
                  <a:schemeClr val="tx1"/>
                </a:solidFill>
                <a:latin typeface="Gill Sans MT" panose="020B0502020104020203" pitchFamily="34" charset="0"/>
              </a:rPr>
              <a:t>.  </a:t>
            </a:r>
          </a:p>
          <a:p>
            <a:pPr marL="0" indent="0">
              <a:buNone/>
            </a:pPr>
            <a:endParaRPr lang="en-GB" sz="1600" dirty="0" smtClean="0">
              <a:solidFill>
                <a:schemeClr val="tx1"/>
              </a:solidFill>
              <a:latin typeface="Gill Sans MT" panose="020B0502020104020203" pitchFamily="34" charset="0"/>
            </a:endParaRPr>
          </a:p>
          <a:p>
            <a:r>
              <a:rPr lang="en-GB" sz="1600" dirty="0" smtClean="0">
                <a:solidFill>
                  <a:schemeClr val="tx1"/>
                </a:solidFill>
                <a:latin typeface="Gill Sans MT" panose="020B0502020104020203" pitchFamily="34" charset="0"/>
              </a:rPr>
              <a:t>The four senior members of the staff who would act as the incident managers in a real event, were involved.</a:t>
            </a:r>
            <a:endParaRPr lang="en-GB" sz="1600" dirty="0">
              <a:solidFill>
                <a:schemeClr val="tx1"/>
              </a:solidFill>
              <a:latin typeface="Gill Sans MT" panose="020B0502020104020203" pitchFamily="34" charset="0"/>
            </a:endParaRPr>
          </a:p>
          <a:p>
            <a:endParaRPr lang="en-GB" sz="1200" dirty="0">
              <a:latin typeface="Gill Sans MT" panose="020B0502020104020203" pitchFamily="34" charset="0"/>
            </a:endParaRPr>
          </a:p>
        </p:txBody>
      </p:sp>
      <p:pic>
        <p:nvPicPr>
          <p:cNvPr id="15" name="Content Placeholder 14"/>
          <p:cNvPicPr>
            <a:picLocks noGrp="1" noChangeAspect="1"/>
          </p:cNvPicPr>
          <p:nvPr>
            <p:ph sz="half" idx="2"/>
          </p:nvPr>
        </p:nvPicPr>
        <p:blipFill>
          <a:blip r:embed="rId3" cstate="screen">
            <a:extLst>
              <a:ext uri="{28A0092B-C50C-407E-A947-70E740481C1C}">
                <a14:useLocalDpi xmlns:a14="http://schemas.microsoft.com/office/drawing/2010/main"/>
              </a:ext>
            </a:extLst>
          </a:blip>
          <a:stretch>
            <a:fillRect/>
          </a:stretch>
        </p:blipFill>
        <p:spPr>
          <a:xfrm>
            <a:off x="4627987" y="2580337"/>
            <a:ext cx="4298730" cy="2409893"/>
          </a:xfrm>
        </p:spPr>
      </p:pic>
    </p:spTree>
    <p:extLst>
      <p:ext uri="{BB962C8B-B14F-4D97-AF65-F5344CB8AC3E}">
        <p14:creationId xmlns:p14="http://schemas.microsoft.com/office/powerpoint/2010/main" val="27881560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dirty="0" smtClean="0">
                <a:latin typeface="Gill Sans MT" panose="020B0502020104020203" pitchFamily="34" charset="0"/>
              </a:rPr>
              <a:t>Practising the Archives Centre Disaster Plan</a:t>
            </a:r>
            <a:endParaRPr lang="en-GB" dirty="0">
              <a:latin typeface="Gill Sans MT" panose="020B0502020104020203" pitchFamily="34" charset="0"/>
            </a:endParaRPr>
          </a:p>
        </p:txBody>
      </p:sp>
      <p:pic>
        <p:nvPicPr>
          <p:cNvPr id="4" name="Content Placeholder 3"/>
          <p:cNvPicPr>
            <a:picLocks noGrp="1" noChangeAspect="1"/>
          </p:cNvPicPr>
          <p:nvPr>
            <p:ph sz="half" idx="1"/>
          </p:nvPr>
        </p:nvPicPr>
        <p:blipFill>
          <a:blip r:embed="rId2" cstate="screen">
            <a:extLst>
              <a:ext uri="{28A0092B-C50C-407E-A947-70E740481C1C}">
                <a14:useLocalDpi xmlns:a14="http://schemas.microsoft.com/office/drawing/2010/main"/>
              </a:ext>
            </a:extLst>
          </a:blip>
          <a:stretch>
            <a:fillRect/>
          </a:stretch>
        </p:blipFill>
        <p:spPr>
          <a:xfrm>
            <a:off x="4788024" y="2492896"/>
            <a:ext cx="4035552" cy="3029712"/>
          </a:xfrm>
        </p:spPr>
      </p:pic>
      <p:pic>
        <p:nvPicPr>
          <p:cNvPr id="11" name="Content Placeholder 3"/>
          <p:cNvPicPr>
            <a:picLocks noGrp="1" noChangeAspect="1"/>
          </p:cNvPicPr>
          <p:nvPr>
            <p:ph sz="half" idx="2"/>
          </p:nvPr>
        </p:nvPicPr>
        <p:blipFill>
          <a:blip r:embed="rId3" cstate="screen">
            <a:extLst>
              <a:ext uri="{28A0092B-C50C-407E-A947-70E740481C1C}">
                <a14:useLocalDpi xmlns:a14="http://schemas.microsoft.com/office/drawing/2010/main"/>
              </a:ext>
            </a:extLst>
          </a:blip>
          <a:stretch>
            <a:fillRect/>
          </a:stretch>
        </p:blipFill>
        <p:spPr>
          <a:xfrm>
            <a:off x="395536" y="2492896"/>
            <a:ext cx="4038600" cy="2266001"/>
          </a:xfrm>
        </p:spPr>
      </p:pic>
      <p:sp>
        <p:nvSpPr>
          <p:cNvPr id="6" name="Text Placeholder 5"/>
          <p:cNvSpPr>
            <a:spLocks noGrp="1"/>
          </p:cNvSpPr>
          <p:nvPr>
            <p:ph type="body" idx="4294967295"/>
          </p:nvPr>
        </p:nvSpPr>
        <p:spPr>
          <a:xfrm>
            <a:off x="251520" y="1535113"/>
            <a:ext cx="3788668" cy="598487"/>
          </a:xfrm>
        </p:spPr>
        <p:txBody>
          <a:bodyPr>
            <a:normAutofit fontScale="92500"/>
          </a:bodyPr>
          <a:lstStyle/>
          <a:p>
            <a:r>
              <a:rPr lang="en-GB" sz="1600" b="0" dirty="0" smtClean="0">
                <a:latin typeface="Gill Sans MT" panose="020B0502020104020203" pitchFamily="34" charset="0"/>
              </a:rPr>
              <a:t>We wanted to test the incident assessment and reaction of our  management team</a:t>
            </a:r>
            <a:endParaRPr lang="en-GB" sz="1600" b="0" dirty="0">
              <a:latin typeface="Gill Sans MT" panose="020B0502020104020203" pitchFamily="34" charset="0"/>
            </a:endParaRPr>
          </a:p>
        </p:txBody>
      </p:sp>
      <p:sp>
        <p:nvSpPr>
          <p:cNvPr id="7" name="Text Placeholder 6"/>
          <p:cNvSpPr>
            <a:spLocks noGrp="1"/>
          </p:cNvSpPr>
          <p:nvPr>
            <p:ph type="body" sz="half" idx="4294967295"/>
          </p:nvPr>
        </p:nvSpPr>
        <p:spPr>
          <a:xfrm>
            <a:off x="4788024" y="1556792"/>
            <a:ext cx="4041775" cy="1101725"/>
          </a:xfrm>
        </p:spPr>
        <p:txBody>
          <a:bodyPr/>
          <a:lstStyle/>
          <a:p>
            <a:r>
              <a:rPr lang="en-GB" sz="1600" b="0" dirty="0" smtClean="0">
                <a:latin typeface="Gill Sans MT" panose="020B0502020104020203" pitchFamily="34" charset="0"/>
              </a:rPr>
              <a:t>And also the reaction of the first responders – duty porters.</a:t>
            </a:r>
            <a:endParaRPr lang="en-GB" sz="1600" b="0" dirty="0">
              <a:latin typeface="Gill Sans MT" panose="020B0502020104020203" pitchFamily="34" charset="0"/>
            </a:endParaRPr>
          </a:p>
        </p:txBody>
      </p:sp>
    </p:spTree>
    <p:extLst>
      <p:ext uri="{BB962C8B-B14F-4D97-AF65-F5344CB8AC3E}">
        <p14:creationId xmlns:p14="http://schemas.microsoft.com/office/powerpoint/2010/main" val="4214486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latin typeface="Gill Sans MT" panose="020B0502020104020203" pitchFamily="34" charset="0"/>
              </a:rPr>
              <a:t>The Salvage</a:t>
            </a:r>
            <a:endParaRPr lang="en-GB" dirty="0">
              <a:latin typeface="Gill Sans MT" panose="020B0502020104020203" pitchFamily="34" charset="0"/>
            </a:endParaRPr>
          </a:p>
        </p:txBody>
      </p:sp>
      <p:sp>
        <p:nvSpPr>
          <p:cNvPr id="6" name="Content Placeholder 5"/>
          <p:cNvSpPr>
            <a:spLocks noGrp="1"/>
          </p:cNvSpPr>
          <p:nvPr>
            <p:ph sz="half" idx="1"/>
          </p:nvPr>
        </p:nvSpPr>
        <p:spPr/>
        <p:txBody>
          <a:bodyPr>
            <a:normAutofit/>
          </a:bodyPr>
          <a:lstStyle/>
          <a:p>
            <a:r>
              <a:rPr lang="en-GB" sz="1600" dirty="0">
                <a:solidFill>
                  <a:schemeClr val="tx1"/>
                </a:solidFill>
                <a:latin typeface="Gill Sans MT" panose="020B0502020104020203" pitchFamily="34" charset="0"/>
              </a:rPr>
              <a:t>For the fire crew commanders, this was a carefully planned training event involving crews from Cambridge, St Neots, Gamlingay, Linton and Royston.  </a:t>
            </a:r>
            <a:endParaRPr lang="en-GB" sz="1600" dirty="0" smtClean="0">
              <a:solidFill>
                <a:schemeClr val="tx1"/>
              </a:solidFill>
              <a:latin typeface="Gill Sans MT" panose="020B0502020104020203" pitchFamily="34" charset="0"/>
            </a:endParaRPr>
          </a:p>
          <a:p>
            <a:pPr marL="0" indent="0">
              <a:buNone/>
            </a:pPr>
            <a:endParaRPr lang="en-GB" sz="1600" dirty="0" smtClean="0">
              <a:solidFill>
                <a:schemeClr val="tx1"/>
              </a:solidFill>
              <a:latin typeface="Gill Sans MT" panose="020B0502020104020203" pitchFamily="34" charset="0"/>
            </a:endParaRPr>
          </a:p>
          <a:p>
            <a:r>
              <a:rPr lang="en-GB" sz="1600" dirty="0" smtClean="0">
                <a:solidFill>
                  <a:schemeClr val="tx1"/>
                </a:solidFill>
                <a:latin typeface="Gill Sans MT" panose="020B0502020104020203" pitchFamily="34" charset="0"/>
              </a:rPr>
              <a:t>It </a:t>
            </a:r>
            <a:r>
              <a:rPr lang="en-GB" sz="1600" dirty="0">
                <a:solidFill>
                  <a:schemeClr val="tx1"/>
                </a:solidFill>
                <a:latin typeface="Gill Sans MT" panose="020B0502020104020203" pitchFamily="34" charset="0"/>
              </a:rPr>
              <a:t>tested their ability and co-ordination in assessing the situation, stabilising it and evacuating </a:t>
            </a:r>
            <a:r>
              <a:rPr lang="en-GB" sz="1600" dirty="0" smtClean="0">
                <a:solidFill>
                  <a:schemeClr val="tx1"/>
                </a:solidFill>
                <a:latin typeface="Gill Sans MT" panose="020B0502020104020203" pitchFamily="34" charset="0"/>
              </a:rPr>
              <a:t>the priority </a:t>
            </a:r>
            <a:r>
              <a:rPr lang="en-GB" sz="1600" dirty="0">
                <a:solidFill>
                  <a:schemeClr val="tx1"/>
                </a:solidFill>
                <a:latin typeface="Gill Sans MT" panose="020B0502020104020203" pitchFamily="34" charset="0"/>
              </a:rPr>
              <a:t>material identified in the Archive Centre’s Disaster Contingency Plan.  </a:t>
            </a:r>
            <a:endParaRPr lang="en-GB" sz="1600" dirty="0" smtClean="0">
              <a:solidFill>
                <a:schemeClr val="tx1"/>
              </a:solidFill>
              <a:latin typeface="Gill Sans MT" panose="020B0502020104020203" pitchFamily="34" charset="0"/>
            </a:endParaRPr>
          </a:p>
          <a:p>
            <a:pPr marL="0" indent="0">
              <a:buNone/>
            </a:pPr>
            <a:endParaRPr lang="en-GB" sz="1600" dirty="0" smtClean="0">
              <a:solidFill>
                <a:schemeClr val="tx1"/>
              </a:solidFill>
              <a:latin typeface="Gill Sans MT" panose="020B0502020104020203" pitchFamily="34" charset="0"/>
            </a:endParaRPr>
          </a:p>
          <a:p>
            <a:r>
              <a:rPr lang="en-GB" sz="1600" dirty="0" smtClean="0">
                <a:solidFill>
                  <a:schemeClr val="tx1"/>
                </a:solidFill>
                <a:latin typeface="Gill Sans MT" panose="020B0502020104020203" pitchFamily="34" charset="0"/>
              </a:rPr>
              <a:t>The priority boxes had </a:t>
            </a:r>
            <a:r>
              <a:rPr lang="en-GB" sz="1600" dirty="0">
                <a:solidFill>
                  <a:schemeClr val="tx1"/>
                </a:solidFill>
                <a:latin typeface="Gill Sans MT" panose="020B0502020104020203" pitchFamily="34" charset="0"/>
              </a:rPr>
              <a:t>to be moved by the fire-fighters, wearing heavy breathing apparatus, to a secure area while keeping them safe at all times. </a:t>
            </a:r>
            <a:endParaRPr lang="en-GB" sz="1600" dirty="0">
              <a:latin typeface="Gill Sans MT" panose="020B0502020104020203" pitchFamily="34" charset="0"/>
            </a:endParaRPr>
          </a:p>
        </p:txBody>
      </p:sp>
      <p:sp>
        <p:nvSpPr>
          <p:cNvPr id="7" name="Content Placeholder 6"/>
          <p:cNvSpPr>
            <a:spLocks noGrp="1"/>
          </p:cNvSpPr>
          <p:nvPr>
            <p:ph sz="half" idx="2"/>
          </p:nvPr>
        </p:nvSpPr>
        <p:spPr/>
        <p:txBody>
          <a:bodyPr/>
          <a:lstStyle/>
          <a:p>
            <a:endParaRPr lang="en-GB" sz="1800" dirty="0">
              <a:latin typeface="Gill Sans MT" panose="020B0502020104020203" pitchFamily="34" charset="0"/>
            </a:endParaRPr>
          </a:p>
        </p:txBody>
      </p:sp>
      <p:pic>
        <p:nvPicPr>
          <p:cNvPr id="3074" name="Picture 2" descr="\\rivendell\Attlee\Archives Centre\Archives Centre\Exhibitions and Events\Disaster simulation Feb 2015\best ones\IMAG1547.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572000" y="1988840"/>
            <a:ext cx="4367188"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74867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288</TotalTime>
  <Words>1495</Words>
  <Application>Microsoft Office PowerPoint</Application>
  <PresentationFormat>On-screen Show (4:3)</PresentationFormat>
  <Paragraphs>100</Paragraphs>
  <Slides>18</Slides>
  <Notes>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Staging a disaster simulation exercise with the Fire Service</vt:lpstr>
      <vt:lpstr>Testing our Disaster Contingency Plan</vt:lpstr>
      <vt:lpstr>Lessons learnt 2007</vt:lpstr>
      <vt:lpstr> The Fire Service – testing their salvage capability</vt:lpstr>
      <vt:lpstr>Exercise Winston - the scenario</vt:lpstr>
      <vt:lpstr>Preparation</vt:lpstr>
      <vt:lpstr>Exercise Winston</vt:lpstr>
      <vt:lpstr>Practising the Archives Centre Disaster Plan</vt:lpstr>
      <vt:lpstr>The Salvage</vt:lpstr>
      <vt:lpstr>The crews set up a protected, covered area outside the building to take the material to before moving it to another building.</vt:lpstr>
      <vt:lpstr>While this was going on, another crew were using long ladders to access the roof in order to cover it with heavy duty sheeting to protect the storage area from the elements.</vt:lpstr>
      <vt:lpstr>  Inside the store, other fire-fighters were sheeting up the shelving directly underneath the hole in the roof to protect the archives still in the room.</vt:lpstr>
      <vt:lpstr>  In full swing!</vt:lpstr>
      <vt:lpstr>Assisting the salvage</vt:lpstr>
      <vt:lpstr>Moving priority boxes to temporary accommodation</vt:lpstr>
      <vt:lpstr>The end of the exercise</vt:lpstr>
      <vt:lpstr>Outcomes</vt:lpstr>
      <vt:lpstr>The aftermath – and the biggest lesson learnt!</vt:lpstr>
    </vt:vector>
  </TitlesOfParts>
  <Company>Churchill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Staging a disaster simulation exercise with the Fire Service</dc:title>
  <dc:creator>Sarah Lewery</dc:creator>
  <cp:lastModifiedBy>Bridget Warrington</cp:lastModifiedBy>
  <cp:revision>75</cp:revision>
  <dcterms:created xsi:type="dcterms:W3CDTF">2017-08-08T16:38:31Z</dcterms:created>
  <dcterms:modified xsi:type="dcterms:W3CDTF">2017-08-24T11:46:39Z</dcterms:modified>
</cp:coreProperties>
</file>